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6" r:id="rId3"/>
    <p:sldId id="297" r:id="rId4"/>
    <p:sldId id="301" r:id="rId5"/>
    <p:sldId id="295" r:id="rId6"/>
    <p:sldId id="302" r:id="rId7"/>
    <p:sldId id="303" r:id="rId8"/>
    <p:sldId id="323" r:id="rId9"/>
    <p:sldId id="300" r:id="rId10"/>
    <p:sldId id="329" r:id="rId11"/>
    <p:sldId id="322" r:id="rId12"/>
    <p:sldId id="331" r:id="rId13"/>
    <p:sldId id="332" r:id="rId14"/>
    <p:sldId id="333" r:id="rId15"/>
    <p:sldId id="334" r:id="rId16"/>
    <p:sldId id="306" r:id="rId17"/>
    <p:sldId id="330" r:id="rId18"/>
    <p:sldId id="324" r:id="rId19"/>
    <p:sldId id="310" r:id="rId20"/>
    <p:sldId id="309" r:id="rId21"/>
    <p:sldId id="304" r:id="rId22"/>
    <p:sldId id="286" r:id="rId23"/>
    <p:sldId id="305" r:id="rId24"/>
    <p:sldId id="316" r:id="rId25"/>
    <p:sldId id="312" r:id="rId26"/>
    <p:sldId id="315" r:id="rId27"/>
    <p:sldId id="307" r:id="rId28"/>
    <p:sldId id="274" r:id="rId29"/>
    <p:sldId id="317" r:id="rId30"/>
    <p:sldId id="318" r:id="rId31"/>
    <p:sldId id="319" r:id="rId32"/>
    <p:sldId id="32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33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35D7-33C4-4498-AC55-935C40C195F9}" type="datetimeFigureOut">
              <a:rPr lang="en-US" smtClean="0"/>
              <a:pPr/>
              <a:t>10/11/2012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CA0E7-5D47-4384-A8B8-E8E77DED3FCF}" type="slidenum">
              <a:rPr lang="en-GB" smtClean="0"/>
              <a:pPr/>
              <a:t>‹#›</a:t>
            </a:fld>
            <a:endParaRPr lang="en-GB"/>
          </a:p>
        </p:txBody>
      </p:sp>
    </p:spTree>
    <p:extLst>
      <p:ext uri="{BB962C8B-B14F-4D97-AF65-F5344CB8AC3E}">
        <p14:creationId xmlns:p14="http://schemas.microsoft.com/office/powerpoint/2010/main" val="397532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31E8376-CC7C-4D32-805E-83AAF4F11853}" type="slidenum">
              <a:rPr lang="en-US" smtClean="0"/>
              <a:pPr>
                <a:defRPr/>
              </a:pPr>
              <a:t>1</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10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11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12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13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14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15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16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C114EF72-2719-403C-BDAA-1B217A5ECFD0}" type="slidenum">
              <a:rPr lang="en-US"/>
              <a:pPr>
                <a:defRPr/>
              </a:pPr>
              <a:t>17</a:t>
            </a:fld>
            <a:endParaRPr lang="en-US"/>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18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61BA3A98-B7D9-4392-843A-4622B749CB1E}" type="slidenum">
              <a:rPr lang="en-US"/>
              <a:pPr>
                <a:defRPr/>
              </a:pPr>
              <a:t>19</a:t>
            </a:fld>
            <a:endParaRPr lang="en-US"/>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2</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895C5FB0-0D39-4281-9CD1-A05D958CFB6B}" type="slidenum">
              <a:rPr lang="en-US"/>
              <a:pPr>
                <a:defRPr/>
              </a:pPr>
              <a:t>20</a:t>
            </a:fld>
            <a:endParaRPr 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21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4F09FCC-17F1-4773-B465-879179C1A720}" type="slidenum">
              <a:rPr lang="en-US" smtClean="0"/>
              <a:pPr/>
              <a:t>22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23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27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p:txBody>
          <a:bodyPr/>
          <a:lstStyle/>
          <a:p>
            <a:pPr>
              <a:defRPr/>
            </a:pPr>
            <a:fld id="{7D9845A3-DF32-4D37-ABBB-EC2DC7846205}" type="slidenum">
              <a:rPr lang="en-GB" smtClean="0"/>
              <a:pPr>
                <a:defRPr/>
              </a:pPr>
              <a:t>28</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29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32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4</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E908372-DC54-45E2-99B6-03875B2DBA08}" type="slidenum">
              <a:rPr lang="en-US" smtClean="0"/>
              <a:pPr/>
              <a:t>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5222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4286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620713"/>
            <a:ext cx="8229600" cy="37939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620713"/>
            <a:ext cx="2071687"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620713"/>
            <a:ext cx="60674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620713"/>
            <a:ext cx="8291512"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1926168B-F08C-4123-A453-E6D8755FD100}" type="datetimeFigureOut">
              <a:rPr lang="en-US" smtClean="0"/>
              <a:pPr/>
              <a:t>10/11/2012</a:t>
            </a:fld>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Section">
    <p:bg>
      <p:bgPr>
        <a:solidFill>
          <a:srgbClr val="FF00FF">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6194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85860"/>
            <a:ext cx="2543164" cy="48863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lipArt Placeholder 3"/>
          <p:cNvSpPr>
            <a:spLocks noGrp="1"/>
          </p:cNvSpPr>
          <p:nvPr>
            <p:ph type="clipArt" sz="half" idx="2"/>
          </p:nvPr>
        </p:nvSpPr>
        <p:spPr>
          <a:xfrm>
            <a:off x="3914796" y="1785926"/>
            <a:ext cx="4586294" cy="4386274"/>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ClipArt" preserve="1">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1926168B-F08C-4123-A453-E6D8755FD100}" type="datetimeFigureOut">
              <a:rPr lang="en-US" smtClean="0"/>
              <a:pPr/>
              <a:t>10/11/2012</a:t>
            </a:fld>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1926168B-F08C-4123-A453-E6D8755FD100}" type="datetimeFigureOut">
              <a:rPr lang="en-US" smtClean="0"/>
              <a:pPr/>
              <a:t>10/11/2012</a:t>
            </a:fld>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1857388"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928826"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1857388"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535785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357158" y="4786322"/>
            <a:ext cx="3214710" cy="1285884"/>
          </a:xfrm>
          <a:solidFill>
            <a:schemeClr val="bg1"/>
          </a:solidFill>
        </p:spPr>
        <p:txBody>
          <a:bodyPr/>
          <a:lstStyle>
            <a:lvl1pPr>
              <a:buNone/>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
        <p:nvSpPr>
          <p:cNvPr id="7" name="Content Placeholder 2"/>
          <p:cNvSpPr>
            <a:spLocks noGrp="1"/>
          </p:cNvSpPr>
          <p:nvPr>
            <p:ph idx="13"/>
          </p:nvPr>
        </p:nvSpPr>
        <p:spPr>
          <a:xfrm>
            <a:off x="6000760" y="1071546"/>
            <a:ext cx="2857520" cy="1500198"/>
          </a:xfrm>
          <a:solidFill>
            <a:schemeClr val="bg1"/>
          </a:solidFill>
        </p:spPr>
        <p:txBody>
          <a:bodyPr/>
          <a:lstStyle>
            <a:lvl1pPr>
              <a:buNone/>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928826"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3"/>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
        <p:nvSpPr>
          <p:cNvPr id="7" name="Content Placeholder 2"/>
          <p:cNvSpPr>
            <a:spLocks noGrp="1"/>
          </p:cNvSpPr>
          <p:nvPr>
            <p:ph idx="13"/>
          </p:nvPr>
        </p:nvSpPr>
        <p:spPr>
          <a:xfrm>
            <a:off x="5857884" y="2071678"/>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2000232" y="3571876"/>
            <a:ext cx="2000264" cy="428627"/>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hip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pic>
        <p:nvPicPr>
          <p:cNvPr id="4967426" name="Picture 2" descr="LowCarbonShipping2Logo"/>
          <p:cNvPicPr>
            <a:picLocks noChangeAspect="1" noChangeArrowheads="1"/>
          </p:cNvPicPr>
          <p:nvPr/>
        </p:nvPicPr>
        <p:blipFill>
          <a:blip r:embed="rId2" cstate="print"/>
          <a:srcRect/>
          <a:stretch>
            <a:fillRect/>
          </a:stretch>
        </p:blipFill>
        <p:spPr bwMode="auto">
          <a:xfrm>
            <a:off x="0" y="571480"/>
            <a:ext cx="561113" cy="64294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26168B-F08C-4123-A453-E6D8755FD100}" type="datetimeFigureOut">
              <a:rPr lang="en-US" smtClean="0"/>
              <a:pPr/>
              <a:t>10/11/2012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2895464-62B8-420F-843D-89DD63E4881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95288" y="6207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198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lvl1pPr>
          </a:lstStyle>
          <a:p>
            <a:fld id="{1926168B-F08C-4123-A453-E6D8755FD100}" type="datetimeFigureOut">
              <a:rPr lang="en-US" smtClean="0"/>
              <a:pPr/>
              <a:t>10/11/2012</a:t>
            </a:fld>
            <a:endParaRPr lang="en-GB"/>
          </a:p>
        </p:txBody>
      </p:sp>
      <p:sp>
        <p:nvSpPr>
          <p:cNvPr id="41989" name="Rectangle 5"/>
          <p:cNvSpPr>
            <a:spLocks noGrp="1" noChangeArrowheads="1"/>
          </p:cNvSpPr>
          <p:nvPr>
            <p:ph type="ftr" sz="quarter" idx="3"/>
          </p:nvPr>
        </p:nvSpPr>
        <p:spPr bwMode="auto">
          <a:xfrm>
            <a:off x="3500430" y="6643710"/>
            <a:ext cx="2895600" cy="214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vl1pPr>
          </a:lstStyle>
          <a:p>
            <a:endParaRPr lang="en-GB"/>
          </a:p>
        </p:txBody>
      </p:sp>
      <p:sp>
        <p:nvSpPr>
          <p:cNvPr id="4199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vl1pPr>
          </a:lstStyle>
          <a:p>
            <a:fld id="{62895464-62B8-420F-843D-89DD63E48816}" type="slidenum">
              <a:rPr lang="en-GB" smtClean="0"/>
              <a:pPr/>
              <a:t>‹#›</a:t>
            </a:fld>
            <a:endParaRPr lang="en-GB"/>
          </a:p>
        </p:txBody>
      </p:sp>
      <p:pic>
        <p:nvPicPr>
          <p:cNvPr id="41991" name="Picture 7" descr="Black1024"/>
          <p:cNvPicPr>
            <a:picLocks noChangeAspect="1" noChangeArrowheads="1"/>
          </p:cNvPicPr>
          <p:nvPr/>
        </p:nvPicPr>
        <p:blipFill>
          <a:blip r:embed="rId27" cstate="print"/>
          <a:srcRect/>
          <a:stretch>
            <a:fillRect/>
          </a:stretch>
        </p:blipFill>
        <p:spPr bwMode="auto">
          <a:xfrm>
            <a:off x="0" y="0"/>
            <a:ext cx="9144000" cy="514350"/>
          </a:xfrm>
          <a:prstGeom prst="rect">
            <a:avLst/>
          </a:prstGeom>
          <a:noFill/>
        </p:spPr>
      </p:pic>
      <p:sp>
        <p:nvSpPr>
          <p:cNvPr id="41993" name="Text Box 9"/>
          <p:cNvSpPr txBox="1">
            <a:spLocks noChangeArrowheads="1"/>
          </p:cNvSpPr>
          <p:nvPr/>
        </p:nvSpPr>
        <p:spPr bwMode="auto">
          <a:xfrm>
            <a:off x="0" y="6636401"/>
            <a:ext cx="3500429" cy="28623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0" marR="0" indent="0" algn="l" defTabSz="914400" rtl="0" eaLnBrk="1" fontAlgn="base" latinLnBrk="0" hangingPunct="1">
              <a:lnSpc>
                <a:spcPct val="105000"/>
              </a:lnSpc>
              <a:spcBef>
                <a:spcPct val="0"/>
              </a:spcBef>
              <a:spcAft>
                <a:spcPct val="0"/>
              </a:spcAft>
              <a:buClrTx/>
              <a:buSzTx/>
              <a:buFontTx/>
              <a:buNone/>
              <a:tabLst/>
              <a:defRPr/>
            </a:pPr>
            <a:r>
              <a:rPr lang="en-GB" sz="1200" b="1" dirty="0" smtClean="0">
                <a:solidFill>
                  <a:srgbClr val="0070C0"/>
                </a:solidFill>
                <a:ea typeface="MS Mincho" pitchFamily="49" charset="-128"/>
              </a:rPr>
              <a:t>Society</a:t>
            </a:r>
            <a:r>
              <a:rPr lang="en-GB" sz="1200" b="1" baseline="0" dirty="0" smtClean="0">
                <a:solidFill>
                  <a:srgbClr val="33CC33"/>
                </a:solidFill>
                <a:ea typeface="MS Mincho" pitchFamily="49" charset="-128"/>
              </a:rPr>
              <a:t> </a:t>
            </a:r>
            <a:r>
              <a:rPr lang="en-GB" sz="1200" b="1" baseline="0" dirty="0" smtClean="0">
                <a:solidFill>
                  <a:srgbClr val="FF0000"/>
                </a:solidFill>
                <a:ea typeface="MS Mincho" pitchFamily="49" charset="-128"/>
              </a:rPr>
              <a:t>Energy</a:t>
            </a:r>
            <a:r>
              <a:rPr lang="en-GB" sz="1200" b="1" baseline="0" dirty="0" smtClean="0">
                <a:solidFill>
                  <a:srgbClr val="33CC33"/>
                </a:solidFill>
                <a:ea typeface="MS Mincho" pitchFamily="49" charset="-128"/>
              </a:rPr>
              <a:t> </a:t>
            </a:r>
            <a:r>
              <a:rPr lang="en-GB" sz="1200" b="1" dirty="0" smtClean="0">
                <a:solidFill>
                  <a:srgbClr val="33CC33"/>
                </a:solidFill>
                <a:ea typeface="MS Mincho" pitchFamily="49" charset="-128"/>
              </a:rPr>
              <a:t>Environment </a:t>
            </a:r>
            <a:r>
              <a:rPr lang="en-GB" sz="1200" b="1" dirty="0" smtClean="0">
                <a:solidFill>
                  <a:srgbClr val="0070C0"/>
                </a:solidFill>
                <a:ea typeface="MS Mincho" pitchFamily="49" charset="-128"/>
              </a:rPr>
              <a:t>S</a:t>
            </a:r>
            <a:r>
              <a:rPr lang="en-GB" sz="1200" b="1" baseline="0" dirty="0" smtClean="0">
                <a:solidFill>
                  <a:srgbClr val="FF0000"/>
                </a:solidFill>
                <a:ea typeface="MS Mincho" pitchFamily="49" charset="-128"/>
              </a:rPr>
              <a:t>E</a:t>
            </a:r>
            <a:r>
              <a:rPr lang="en-GB" sz="1200" b="1" dirty="0" smtClean="0">
                <a:solidFill>
                  <a:srgbClr val="33CC33"/>
                </a:solidFill>
                <a:ea typeface="MS Mincho" pitchFamily="49" charset="-128"/>
              </a:rPr>
              <a:t>E</a:t>
            </a:r>
            <a:endParaRPr lang="en-GB" sz="1200" dirty="0">
              <a:solidFill>
                <a:srgbClr val="33CC33"/>
              </a:solidFill>
            </a:endParaRPr>
          </a:p>
        </p:txBody>
      </p:sp>
      <p:sp>
        <p:nvSpPr>
          <p:cNvPr id="41994" name="Text Box 10"/>
          <p:cNvSpPr txBox="1">
            <a:spLocks noChangeArrowheads="1"/>
          </p:cNvSpPr>
          <p:nvPr/>
        </p:nvSpPr>
        <p:spPr bwMode="auto">
          <a:xfrm>
            <a:off x="5857884" y="214290"/>
            <a:ext cx="1511300" cy="220662"/>
          </a:xfrm>
          <a:prstGeom prst="rect">
            <a:avLst/>
          </a:prstGeom>
          <a:noFill/>
          <a:ln w="9525">
            <a:noFill/>
            <a:miter lim="800000"/>
            <a:headEnd/>
            <a:tailEnd/>
          </a:ln>
        </p:spPr>
        <p:txBody>
          <a:bodyPr>
            <a:spAutoFit/>
          </a:bodyPr>
          <a:lstStyle/>
          <a:p>
            <a:pPr>
              <a:lnSpc>
                <a:spcPct val="105000"/>
              </a:lnSpc>
              <a:spcBef>
                <a:spcPct val="0"/>
              </a:spcBef>
            </a:pPr>
            <a:r>
              <a:rPr lang="en-GB" sz="800" b="1" dirty="0">
                <a:solidFill>
                  <a:srgbClr val="FFFFFF"/>
                </a:solidFill>
              </a:rPr>
              <a:t>University College London</a:t>
            </a:r>
            <a:r>
              <a:rPr lang="en-GB" sz="800" dirty="0"/>
              <a:t> </a:t>
            </a:r>
          </a:p>
        </p:txBody>
      </p:sp>
      <p:sp>
        <p:nvSpPr>
          <p:cNvPr id="11" name="Text Box 27"/>
          <p:cNvSpPr txBox="1">
            <a:spLocks noChangeArrowheads="1"/>
          </p:cNvSpPr>
          <p:nvPr/>
        </p:nvSpPr>
        <p:spPr bwMode="auto">
          <a:xfrm>
            <a:off x="142844" y="142852"/>
            <a:ext cx="2317750" cy="304800"/>
          </a:xfrm>
          <a:prstGeom prst="rect">
            <a:avLst/>
          </a:prstGeom>
          <a:noFill/>
          <a:ln w="9525">
            <a:noFill/>
            <a:miter lim="800000"/>
            <a:headEnd/>
            <a:tailEnd/>
          </a:ln>
          <a:effectLst/>
        </p:spPr>
        <p:txBody>
          <a:bodyPr wrap="none">
            <a:spAutoFit/>
          </a:bodyPr>
          <a:lstStyle/>
          <a:p>
            <a:pPr>
              <a:defRPr/>
            </a:pPr>
            <a:r>
              <a:rPr lang="en-GB" sz="1400" b="1" dirty="0">
                <a:solidFill>
                  <a:schemeClr val="bg1"/>
                </a:solidFill>
              </a:rPr>
              <a:t>UCL ENERGY INSTITUTE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ctr" rtl="0" eaLnBrk="1" fontAlgn="base" hangingPunct="1">
        <a:spcBef>
          <a:spcPct val="0"/>
        </a:spcBef>
        <a:spcAft>
          <a:spcPct val="0"/>
        </a:spcAft>
        <a:defRPr sz="1600">
          <a:solidFill>
            <a:schemeClr val="tx2"/>
          </a:solidFill>
          <a:latin typeface="+mj-lt"/>
          <a:ea typeface="+mj-ea"/>
          <a:cs typeface="+mj-cs"/>
        </a:defRPr>
      </a:lvl1pPr>
      <a:lvl2pPr algn="ctr" rtl="0" eaLnBrk="1" fontAlgn="base" hangingPunct="1">
        <a:spcBef>
          <a:spcPct val="0"/>
        </a:spcBef>
        <a:spcAft>
          <a:spcPct val="0"/>
        </a:spcAft>
        <a:defRPr sz="1600">
          <a:solidFill>
            <a:schemeClr val="tx2"/>
          </a:solidFill>
          <a:latin typeface="Arial" charset="0"/>
        </a:defRPr>
      </a:lvl2pPr>
      <a:lvl3pPr algn="ctr" rtl="0" eaLnBrk="1" fontAlgn="base" hangingPunct="1">
        <a:spcBef>
          <a:spcPct val="0"/>
        </a:spcBef>
        <a:spcAft>
          <a:spcPct val="0"/>
        </a:spcAft>
        <a:defRPr sz="1600">
          <a:solidFill>
            <a:schemeClr val="tx2"/>
          </a:solidFill>
          <a:latin typeface="Arial" charset="0"/>
        </a:defRPr>
      </a:lvl3pPr>
      <a:lvl4pPr algn="ctr" rtl="0" eaLnBrk="1" fontAlgn="base" hangingPunct="1">
        <a:spcBef>
          <a:spcPct val="0"/>
        </a:spcBef>
        <a:spcAft>
          <a:spcPct val="0"/>
        </a:spcAft>
        <a:defRPr sz="1600">
          <a:solidFill>
            <a:schemeClr val="tx2"/>
          </a:solidFill>
          <a:latin typeface="Arial" charset="0"/>
        </a:defRPr>
      </a:lvl4pPr>
      <a:lvl5pPr algn="ctr" rtl="0" eaLnBrk="1" fontAlgn="base" hangingPunct="1">
        <a:spcBef>
          <a:spcPct val="0"/>
        </a:spcBef>
        <a:spcAft>
          <a:spcPct val="0"/>
        </a:spcAft>
        <a:defRPr sz="1600">
          <a:solidFill>
            <a:schemeClr val="tx2"/>
          </a:solidFill>
          <a:latin typeface="Arial" charset="0"/>
        </a:defRPr>
      </a:lvl5pPr>
      <a:lvl6pPr marL="457200" algn="ctr" rtl="0" eaLnBrk="1" fontAlgn="base" hangingPunct="1">
        <a:spcBef>
          <a:spcPct val="0"/>
        </a:spcBef>
        <a:spcAft>
          <a:spcPct val="0"/>
        </a:spcAft>
        <a:defRPr sz="1600">
          <a:solidFill>
            <a:schemeClr val="tx2"/>
          </a:solidFill>
          <a:latin typeface="Arial" charset="0"/>
        </a:defRPr>
      </a:lvl6pPr>
      <a:lvl7pPr marL="914400" algn="ctr" rtl="0" eaLnBrk="1" fontAlgn="base" hangingPunct="1">
        <a:spcBef>
          <a:spcPct val="0"/>
        </a:spcBef>
        <a:spcAft>
          <a:spcPct val="0"/>
        </a:spcAft>
        <a:defRPr sz="1600">
          <a:solidFill>
            <a:schemeClr val="tx2"/>
          </a:solidFill>
          <a:latin typeface="Arial" charset="0"/>
        </a:defRPr>
      </a:lvl7pPr>
      <a:lvl8pPr marL="1371600" algn="ctr" rtl="0" eaLnBrk="1" fontAlgn="base" hangingPunct="1">
        <a:spcBef>
          <a:spcPct val="0"/>
        </a:spcBef>
        <a:spcAft>
          <a:spcPct val="0"/>
        </a:spcAft>
        <a:defRPr sz="1600">
          <a:solidFill>
            <a:schemeClr val="tx2"/>
          </a:solidFill>
          <a:latin typeface="Arial" charset="0"/>
        </a:defRPr>
      </a:lvl8pPr>
      <a:lvl9pPr marL="1828800" algn="ctr" rtl="0" eaLnBrk="1" fontAlgn="base" hangingPunct="1">
        <a:spcBef>
          <a:spcPct val="0"/>
        </a:spcBef>
        <a:spcAft>
          <a:spcPct val="0"/>
        </a:spcAft>
        <a:defRPr sz="16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avi"/><Relationship Id="rId1" Type="http://schemas.openxmlformats.org/officeDocument/2006/relationships/video" Target="NULL" TargetMode="External"/><Relationship Id="rId5" Type="http://schemas.openxmlformats.org/officeDocument/2006/relationships/image" Target="../media/image1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Optimization_(mathematic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www.gams.com/" TargetMode="External"/><Relationship Id="rId3" Type="http://schemas.openxmlformats.org/officeDocument/2006/relationships/hyperlink" Target="http://en.wikipedia.org/wiki/List_of_optimization_software" TargetMode="External"/><Relationship Id="rId7" Type="http://schemas.openxmlformats.org/officeDocument/2006/relationships/hyperlink" Target="http://www.mathworks.com/products/optimiza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www.mathtools.net/MATLAB/Optimization/index.html" TargetMode="External"/><Relationship Id="rId11" Type="http://schemas.openxmlformats.org/officeDocument/2006/relationships/hyperlink" Target="http://www.mosek.com/" TargetMode="External"/><Relationship Id="rId5" Type="http://schemas.openxmlformats.org/officeDocument/2006/relationships/hyperlink" Target="http://www.solver.com/" TargetMode="External"/><Relationship Id="rId10" Type="http://schemas.openxmlformats.org/officeDocument/2006/relationships/hyperlink" Target="http://www.fico.com/en/Products/DMTools/Pages/FICO-Xpress-Optimization-Suite.aspx" TargetMode="External"/><Relationship Id="rId4" Type="http://schemas.openxmlformats.org/officeDocument/2006/relationships/hyperlink" Target="http://www.mat.univie.ac.at/~neum/glopt/software_g.html" TargetMode="External"/><Relationship Id="rId9" Type="http://schemas.openxmlformats.org/officeDocument/2006/relationships/hyperlink" Target="http://www.lindo.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179512" y="1002149"/>
            <a:ext cx="8759659" cy="2283165"/>
          </a:xfrm>
        </p:spPr>
        <p:txBody>
          <a:bodyPr/>
          <a:lstStyle/>
          <a:p>
            <a:r>
              <a:rPr lang="en-GB" sz="2000" b="1" dirty="0" smtClean="0"/>
              <a:t/>
            </a:r>
            <a:br>
              <a:rPr lang="en-GB" sz="2000" b="1" dirty="0" smtClean="0"/>
            </a:br>
            <a:r>
              <a:rPr lang="en-GB" sz="2000" b="1" dirty="0" smtClean="0">
                <a:solidFill>
                  <a:srgbClr val="00B050"/>
                </a:solidFill>
              </a:rPr>
              <a:t>Optimization for energy and environment systems</a:t>
            </a:r>
            <a:br>
              <a:rPr lang="en-GB" sz="2000" b="1" dirty="0" smtClean="0">
                <a:solidFill>
                  <a:srgbClr val="00B050"/>
                </a:solidFill>
              </a:rPr>
            </a:br>
            <a:r>
              <a:rPr lang="en-GB" sz="2000" b="1" dirty="0" smtClean="0">
                <a:solidFill>
                  <a:srgbClr val="00B050"/>
                </a:solidFill>
              </a:rPr>
              <a:t>technology and policy</a:t>
            </a:r>
            <a:br>
              <a:rPr lang="en-GB" sz="2000" b="1" dirty="0" smtClean="0">
                <a:solidFill>
                  <a:srgbClr val="00B050"/>
                </a:solidFill>
              </a:rPr>
            </a:br>
            <a:r>
              <a:rPr lang="en-GB" sz="2000" b="1" dirty="0" smtClean="0">
                <a:solidFill>
                  <a:srgbClr val="00B050"/>
                </a:solidFill>
              </a:rPr>
              <a:t/>
            </a:r>
            <a:br>
              <a:rPr lang="en-GB" sz="2000" b="1" dirty="0" smtClean="0">
                <a:solidFill>
                  <a:srgbClr val="00B050"/>
                </a:solidFill>
              </a:rPr>
            </a:br>
            <a:r>
              <a:rPr lang="en-GB" b="1" dirty="0" smtClean="0">
                <a:solidFill>
                  <a:srgbClr val="00B050"/>
                </a:solidFill>
              </a:rPr>
              <a:t> - some practical advice and examples</a:t>
            </a:r>
            <a:r>
              <a:rPr lang="en-GB" sz="2000" b="1" dirty="0" smtClean="0">
                <a:solidFill>
                  <a:srgbClr val="00B050"/>
                </a:solidFill>
              </a:rPr>
              <a:t/>
            </a:r>
            <a:br>
              <a:rPr lang="en-GB" sz="2000" b="1" dirty="0" smtClean="0">
                <a:solidFill>
                  <a:srgbClr val="00B050"/>
                </a:solidFill>
              </a:rPr>
            </a:br>
            <a:r>
              <a:rPr lang="en-GB" sz="2000" b="1" dirty="0" smtClean="0">
                <a:solidFill>
                  <a:srgbClr val="00B050"/>
                </a:solidFill>
              </a:rPr>
              <a:t/>
            </a:r>
            <a:br>
              <a:rPr lang="en-GB" sz="2000" b="1" dirty="0" smtClean="0">
                <a:solidFill>
                  <a:srgbClr val="00B050"/>
                </a:solidFill>
              </a:rPr>
            </a:br>
            <a:r>
              <a:rPr lang="en-GB" dirty="0"/>
              <a:t>Mark </a:t>
            </a:r>
            <a:r>
              <a:rPr lang="en-GB" dirty="0" smtClean="0"/>
              <a:t>Barrett</a:t>
            </a:r>
            <a:br>
              <a:rPr lang="en-GB" dirty="0" smtClean="0"/>
            </a:br>
            <a:r>
              <a:rPr lang="en-GB" sz="1200" dirty="0" smtClean="0">
                <a:hlinkClick r:id="rId3"/>
              </a:rPr>
              <a:t>Mark.Barrett@UCL.ac.uk</a:t>
            </a:r>
            <a:r>
              <a:rPr lang="en-GB" sz="1200" dirty="0" smtClean="0"/>
              <a:t> </a:t>
            </a:r>
            <a:br>
              <a:rPr lang="en-GB" sz="1200" dirty="0" smtClean="0"/>
            </a:br>
            <a:r>
              <a:rPr lang="en-GB" sz="1200" dirty="0" smtClean="0"/>
              <a:t/>
            </a:r>
            <a:br>
              <a:rPr lang="en-GB" sz="1200" dirty="0" smtClean="0"/>
            </a:br>
            <a:r>
              <a:rPr lang="en-GB" sz="1200" dirty="0" smtClean="0"/>
              <a:t>November 2010</a:t>
            </a:r>
            <a:r>
              <a:rPr lang="en-GB" dirty="0"/>
              <a:t/>
            </a:r>
            <a:br>
              <a:rPr lang="en-GB" dirty="0"/>
            </a:br>
            <a:r>
              <a:rPr lang="en-GB" dirty="0" smtClean="0"/>
              <a:t/>
            </a:r>
            <a:br>
              <a:rPr lang="en-GB" dirty="0" smtClean="0"/>
            </a:br>
            <a:r>
              <a:rPr lang="en-GB" dirty="0" smtClean="0"/>
              <a:t/>
            </a:r>
            <a:br>
              <a:rPr lang="en-GB" dirty="0" smtClean="0"/>
            </a:br>
            <a:endParaRPr lang="en-US" dirty="0" smtClean="0"/>
          </a:p>
        </p:txBody>
      </p:sp>
      <p:sp>
        <p:nvSpPr>
          <p:cNvPr id="7170" name="Slide Number Placeholder 5"/>
          <p:cNvSpPr>
            <a:spLocks noGrp="1"/>
          </p:cNvSpPr>
          <p:nvPr>
            <p:ph type="sldNum" sz="quarter" idx="12"/>
          </p:nvPr>
        </p:nvSpPr>
        <p:spPr bwMode="auto">
          <a:prstGeom prst="rect">
            <a:avLst/>
          </a:prstGeom>
          <a:noFill/>
          <a:ln>
            <a:miter lim="800000"/>
            <a:headEnd/>
            <a:tailEnd/>
          </a:ln>
        </p:spPr>
        <p:txBody>
          <a:bodyPr/>
          <a:lstStyle/>
          <a:p>
            <a:fld id="{B376A728-7DEB-4B6E-9296-05631B0A817C}" type="slidenum">
              <a:rPr lang="en-US"/>
              <a:pPr/>
              <a:t>1</a:t>
            </a:fld>
            <a:endParaRPr 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286125"/>
            <a:ext cx="87153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btitle 1"/>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MARGINAL COST CURVES</a:t>
            </a:r>
            <a:endParaRPr lang="en-GB" sz="1400" dirty="0" smtClean="0"/>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dirty="0" smtClean="0"/>
              <a:t>Find least cost combination of demand and supply.</a:t>
            </a:r>
          </a:p>
          <a:p>
            <a:r>
              <a:rPr lang="en-GB" dirty="0" smtClean="0"/>
              <a:t>Develop Marginal Cost Curves (MCCs). </a:t>
            </a:r>
          </a:p>
          <a:p>
            <a:pPr lvl="1"/>
            <a:r>
              <a:rPr lang="en-GB" dirty="0" smtClean="0"/>
              <a:t>Estimate the unit cost (£/GJ, £/tCO2) of changing flows with individual measures (insulation, wind turbine etc.)</a:t>
            </a:r>
          </a:p>
          <a:p>
            <a:pPr lvl="1"/>
            <a:r>
              <a:rPr lang="en-GB" dirty="0" smtClean="0"/>
              <a:t>Order them by increasing unit cost</a:t>
            </a:r>
          </a:p>
          <a:p>
            <a:r>
              <a:rPr lang="en-GB" dirty="0" smtClean="0"/>
              <a:t>Reduce demand from 1 with energy efficiency, marginal cost increases</a:t>
            </a:r>
          </a:p>
          <a:p>
            <a:r>
              <a:rPr lang="en-GB" dirty="0" smtClean="0"/>
              <a:t>Increase supply from 0, marginal cost increases</a:t>
            </a:r>
          </a:p>
          <a:p>
            <a:r>
              <a:rPr lang="en-GB" dirty="0" smtClean="0"/>
              <a:t>Total cost is sum of energy efficiency and supply costs</a:t>
            </a:r>
          </a:p>
          <a:p>
            <a:r>
              <a:rPr lang="en-GB" dirty="0" smtClean="0"/>
              <a:t>The least cost optimum is where marginal cost curves cross.</a:t>
            </a:r>
          </a:p>
          <a:p>
            <a:pPr eaLnBrk="1" hangingPunct="1">
              <a:buFontTx/>
              <a:buNone/>
            </a:pPr>
            <a:endParaRPr lang="en-GB" dirty="0" smtClean="0"/>
          </a:p>
          <a:p>
            <a:pPr eaLnBrk="1" hangingPunct="1">
              <a:buFontTx/>
              <a:buNone/>
            </a:pPr>
            <a:r>
              <a:rPr lang="en-GB" b="1" dirty="0" smtClean="0"/>
              <a:t>Nice and simple?</a:t>
            </a:r>
          </a:p>
        </p:txBody>
      </p:sp>
      <p:sp>
        <p:nvSpPr>
          <p:cNvPr id="36868" name="Slide Number Placeholder 3"/>
          <p:cNvSpPr>
            <a:spLocks noGrp="1"/>
          </p:cNvSpPr>
          <p:nvPr>
            <p:ph type="sldNum" sz="quarter" idx="12"/>
          </p:nvPr>
        </p:nvSpPr>
        <p:spPr bwMode="auto">
          <a:xfrm>
            <a:off x="8434469" y="6453336"/>
            <a:ext cx="685800" cy="386882"/>
          </a:xfrm>
          <a:prstGeom prst="rect">
            <a:avLst/>
          </a:prstGeom>
          <a:noFill/>
          <a:ln>
            <a:miter lim="800000"/>
            <a:headEnd/>
            <a:tailEnd/>
          </a:ln>
        </p:spPr>
        <p:txBody>
          <a:bodyPr/>
          <a:lstStyle/>
          <a:p>
            <a:fld id="{EA4B7CB1-E9C6-4C38-9438-FC3F8CA10990}" type="slidenum">
              <a:rPr lang="en-GB"/>
              <a:pPr/>
              <a:t>10</a:t>
            </a:fld>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317886"/>
            <a:ext cx="5808696" cy="349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39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r>
              <a:rPr lang="en-GB" sz="1400" dirty="0"/>
              <a:t>MARGINAL COST </a:t>
            </a:r>
            <a:r>
              <a:rPr lang="en-GB" sz="1400" dirty="0" smtClean="0"/>
              <a:t>CURVES: cautions </a:t>
            </a:r>
            <a:r>
              <a:rPr lang="en-GB" sz="1400" b="1" dirty="0" smtClean="0"/>
              <a:t>and limitations</a:t>
            </a:r>
            <a:endParaRPr lang="en-GB" sz="1400" dirty="0" smtClean="0"/>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pPr>
              <a:buFont typeface="+mj-lt"/>
              <a:buAutoNum type="arabicPeriod"/>
            </a:pPr>
            <a:r>
              <a:rPr lang="en-GB" sz="1200" b="1" dirty="0" smtClean="0"/>
              <a:t>The effects and cost s of measures only relate to a particular system at  particular time.</a:t>
            </a:r>
            <a:r>
              <a:rPr lang="en-GB" sz="1200" dirty="0" smtClean="0"/>
              <a:t> For example, increasing insulation in the current gas-heated UK housing stock might reduce its CO2 emission by 20%; if the houses were 100% heated with renewable electricity the reduction would be 0%, though there would probably be cost </a:t>
            </a:r>
            <a:r>
              <a:rPr lang="en-GB" sz="1200" dirty="0" smtClean="0"/>
              <a:t>savings through insulation.</a:t>
            </a:r>
            <a:endParaRPr lang="en-GB" sz="1200" b="1" dirty="0" smtClean="0"/>
          </a:p>
          <a:p>
            <a:pPr>
              <a:buFont typeface="+mj-lt"/>
              <a:buAutoNum type="arabicPeriod"/>
            </a:pPr>
            <a:endParaRPr lang="en-GB" sz="1200" b="1" dirty="0" smtClean="0"/>
          </a:p>
          <a:p>
            <a:pPr>
              <a:buFont typeface="+mj-lt"/>
              <a:buAutoNum type="arabicPeriod"/>
            </a:pPr>
            <a:r>
              <a:rPr lang="en-GB" sz="1200" b="1" dirty="0" smtClean="0"/>
              <a:t>Measures are synergistic. </a:t>
            </a:r>
            <a:r>
              <a:rPr lang="en-GB" sz="1200" dirty="0" smtClean="0"/>
              <a:t>E.g. insulation reduces energy consumption by x% and a heat pump by y%, together they </a:t>
            </a:r>
            <a:r>
              <a:rPr lang="en-GB" sz="1200" dirty="0"/>
              <a:t>reduce consumption by </a:t>
            </a:r>
            <a:r>
              <a:rPr lang="en-GB" sz="1200" dirty="0" smtClean="0"/>
              <a:t>1-[(1-x)(1-y)]% which is always less than (</a:t>
            </a:r>
            <a:r>
              <a:rPr lang="en-GB" sz="1200" dirty="0" err="1" smtClean="0"/>
              <a:t>x+y</a:t>
            </a:r>
            <a:r>
              <a:rPr lang="en-GB" sz="1200" dirty="0" smtClean="0"/>
              <a:t>)%. If each measure saves 50%, total savings are 75% not 100%. </a:t>
            </a:r>
            <a:r>
              <a:rPr lang="en-GB" sz="1200" b="1" dirty="0" smtClean="0"/>
              <a:t>So the effects of measures can often not be simply summed across the curve.</a:t>
            </a:r>
          </a:p>
          <a:p>
            <a:pPr>
              <a:buFont typeface="+mj-lt"/>
              <a:buAutoNum type="arabicPeriod"/>
            </a:pPr>
            <a:endParaRPr lang="en-GB" sz="1200" dirty="0"/>
          </a:p>
          <a:p>
            <a:pPr>
              <a:buFont typeface="+mj-lt"/>
              <a:buAutoNum type="arabicPeriod"/>
            </a:pPr>
            <a:r>
              <a:rPr lang="en-GB" sz="1200" b="1" dirty="0" smtClean="0"/>
              <a:t>Measures can ‘appear’ and ‘disappear’ in curves.</a:t>
            </a:r>
            <a:r>
              <a:rPr lang="en-GB" sz="1200" dirty="0" smtClean="0"/>
              <a:t> For example, a condensing boiler reduces CO2 emission by 20% for 1 £/unit CO2, a heat pump by 50% for 3 £/unit – these are mutually exclusive options for a dwelling. For 20% the boiler is least cost; for 50% the heat pump would be used rather than the boiler which would ‘disappear’ from the curve. It can even be that measures will reappear for larger reductions.</a:t>
            </a:r>
            <a:endParaRPr lang="en-GB" sz="1200" b="1" dirty="0" smtClean="0"/>
          </a:p>
          <a:p>
            <a:pPr>
              <a:buFont typeface="+mj-lt"/>
              <a:buAutoNum type="arabicPeriod"/>
            </a:pPr>
            <a:endParaRPr lang="en-GB" sz="1200" dirty="0" smtClean="0"/>
          </a:p>
          <a:p>
            <a:pPr>
              <a:buFont typeface="+mj-lt"/>
              <a:buAutoNum type="arabicPeriod"/>
            </a:pPr>
            <a:r>
              <a:rPr lang="en-GB" sz="1200" b="1" dirty="0" smtClean="0"/>
              <a:t>Energy systems are dynamic</a:t>
            </a:r>
            <a:r>
              <a:rPr lang="en-GB" sz="1200" dirty="0" smtClean="0"/>
              <a:t>, always changing with time. A simple illustrative example: annual demand is 400 </a:t>
            </a:r>
            <a:r>
              <a:rPr lang="en-GB" sz="1200" dirty="0" err="1" smtClean="0"/>
              <a:t>TWh</a:t>
            </a:r>
            <a:r>
              <a:rPr lang="en-GB" sz="1200" dirty="0" smtClean="0"/>
              <a:t> and we have two energy sources: wind which can produce 1000 </a:t>
            </a:r>
            <a:r>
              <a:rPr lang="en-GB" sz="1200" dirty="0" err="1" smtClean="0"/>
              <a:t>TWh</a:t>
            </a:r>
            <a:r>
              <a:rPr lang="en-GB" sz="1200" dirty="0" smtClean="0"/>
              <a:t> at 10 p/kWh; solar PV can produce 500 </a:t>
            </a:r>
            <a:r>
              <a:rPr lang="en-GB" sz="1200" dirty="0" err="1" smtClean="0"/>
              <a:t>TWh</a:t>
            </a:r>
            <a:r>
              <a:rPr lang="en-GB" sz="1200" dirty="0" smtClean="0"/>
              <a:t> at 30 p/kWh. So obviously all wind as it’s cheapest? Sadly, another fact is that there is insufficient wind in the summer and so solar PV must be used then. Marginal costs for individual measures are often misleading – it is system marginal costs that are critical and this is hard to determine in dynamic systems.</a:t>
            </a:r>
          </a:p>
          <a:p>
            <a:pPr>
              <a:buFont typeface="+mj-lt"/>
              <a:buAutoNum type="arabicPeriod"/>
            </a:pPr>
            <a:endParaRPr lang="en-GB" sz="1200" dirty="0"/>
          </a:p>
          <a:p>
            <a:pPr>
              <a:buFont typeface="+mj-lt"/>
              <a:buAutoNum type="arabicPeriod"/>
            </a:pPr>
            <a:r>
              <a:rPr lang="en-GB" sz="1200" dirty="0" smtClean="0"/>
              <a:t>Costs and benefits are often evaluated using </a:t>
            </a:r>
            <a:r>
              <a:rPr lang="en-GB" sz="1200" b="1" dirty="0" smtClean="0"/>
              <a:t>Net Present Valuation </a:t>
            </a:r>
            <a:r>
              <a:rPr lang="en-GB" sz="1200" dirty="0" smtClean="0"/>
              <a:t>which uses discount or interest rates which are, to a degree arbitrary and different for different economic agents . The </a:t>
            </a:r>
            <a:r>
              <a:rPr lang="en-GB" sz="1200" dirty="0" smtClean="0"/>
              <a:t>NPV </a:t>
            </a:r>
            <a:r>
              <a:rPr lang="en-GB" sz="1200" dirty="0" smtClean="0"/>
              <a:t>of a measure will change with discount rate and this can alter the ordering of measures by unit cost on the marginal cost curve.</a:t>
            </a:r>
          </a:p>
          <a:p>
            <a:pPr>
              <a:buFont typeface="+mj-lt"/>
              <a:buAutoNum type="arabicPeriod"/>
            </a:pPr>
            <a:endParaRPr lang="en-GB" sz="1200" dirty="0"/>
          </a:p>
          <a:p>
            <a:pPr marL="0" indent="0">
              <a:buNone/>
            </a:pPr>
            <a:r>
              <a:rPr lang="en-GB" sz="1200" dirty="0" smtClean="0"/>
              <a:t>Limitations 1-4  are why whole system optimisation is useful – the costs of individual measures are input but the </a:t>
            </a:r>
            <a:r>
              <a:rPr lang="en-GB" sz="1200" b="1" dirty="0" smtClean="0"/>
              <a:t>marginal system costs emerge</a:t>
            </a:r>
            <a:r>
              <a:rPr lang="en-GB" sz="1200" dirty="0" smtClean="0"/>
              <a:t> from the optimisation. Some of these issues are illustrated below.</a:t>
            </a:r>
          </a:p>
        </p:txBody>
      </p:sp>
      <p:sp>
        <p:nvSpPr>
          <p:cNvPr id="36868" name="Slide Number Placeholder 3"/>
          <p:cNvSpPr>
            <a:spLocks noGrp="1"/>
          </p:cNvSpPr>
          <p:nvPr>
            <p:ph type="sldNum" sz="quarter" idx="12"/>
          </p:nvPr>
        </p:nvSpPr>
        <p:spPr bwMode="auto">
          <a:xfrm>
            <a:off x="8434469" y="6453336"/>
            <a:ext cx="685800" cy="386882"/>
          </a:xfrm>
          <a:prstGeom prst="rect">
            <a:avLst/>
          </a:prstGeom>
          <a:noFill/>
          <a:ln>
            <a:miter lim="800000"/>
            <a:headEnd/>
            <a:tailEnd/>
          </a:ln>
        </p:spPr>
        <p:txBody>
          <a:bodyPr/>
          <a:lstStyle/>
          <a:p>
            <a:fld id="{EA4B7CB1-E9C6-4C38-9438-FC3F8CA10990}" type="slidenum">
              <a:rPr lang="en-GB"/>
              <a:pPr/>
              <a:t>11</a:t>
            </a:fld>
            <a:endParaRPr lang="en-GB" dirty="0"/>
          </a:p>
        </p:txBody>
      </p:sp>
    </p:spTree>
    <p:extLst>
      <p:ext uri="{BB962C8B-B14F-4D97-AF65-F5344CB8AC3E}">
        <p14:creationId xmlns:p14="http://schemas.microsoft.com/office/powerpoint/2010/main" val="1322386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NATIONAL SYSTEM </a:t>
            </a:r>
            <a:endParaRPr lang="en-GB" sz="1400" dirty="0" smtClean="0"/>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dirty="0" smtClean="0"/>
              <a:t>Find least cost configuration energy demand and supply system based on annual energy.</a:t>
            </a:r>
          </a:p>
          <a:p>
            <a:pPr eaLnBrk="1" hangingPunct="1">
              <a:buFontTx/>
              <a:buNone/>
            </a:pPr>
            <a:endParaRPr lang="en-GB" dirty="0" smtClean="0"/>
          </a:p>
          <a:p>
            <a:pPr eaLnBrk="1" hangingPunct="1">
              <a:lnSpc>
                <a:spcPct val="90000"/>
              </a:lnSpc>
              <a:buFontTx/>
              <a:buNone/>
            </a:pPr>
            <a:r>
              <a:rPr lang="en-GB" b="1" smtClean="0"/>
              <a:t>Simulation: </a:t>
            </a:r>
            <a:r>
              <a:rPr lang="en-GB" smtClean="0"/>
              <a:t>a toy model.</a:t>
            </a:r>
            <a:endParaRPr lang="en-GB" b="1" dirty="0" smtClean="0"/>
          </a:p>
          <a:p>
            <a:pPr eaLnBrk="1" hangingPunct="1">
              <a:lnSpc>
                <a:spcPct val="90000"/>
              </a:lnSpc>
              <a:buFontTx/>
              <a:buNone/>
            </a:pPr>
            <a:r>
              <a:rPr lang="en-GB" b="1" dirty="0" smtClean="0"/>
              <a:t>Objective:</a:t>
            </a:r>
            <a:r>
              <a:rPr lang="en-GB" dirty="0" smtClean="0"/>
              <a:t> least cost</a:t>
            </a:r>
          </a:p>
          <a:p>
            <a:pPr eaLnBrk="1" hangingPunct="1">
              <a:lnSpc>
                <a:spcPct val="90000"/>
              </a:lnSpc>
              <a:buFontTx/>
              <a:buNone/>
            </a:pPr>
            <a:r>
              <a:rPr lang="en-GB" b="1" dirty="0" smtClean="0"/>
              <a:t>Constraints</a:t>
            </a:r>
            <a:r>
              <a:rPr lang="en-GB" dirty="0" smtClean="0"/>
              <a:t>: maximum carbon emission, fuel availabilities</a:t>
            </a:r>
          </a:p>
          <a:p>
            <a:pPr eaLnBrk="1" hangingPunct="1">
              <a:lnSpc>
                <a:spcPct val="90000"/>
              </a:lnSpc>
              <a:buFontTx/>
              <a:buNone/>
            </a:pPr>
            <a:r>
              <a:rPr lang="en-GB" b="1" dirty="0" smtClean="0"/>
              <a:t>Decision variables</a:t>
            </a:r>
            <a:r>
              <a:rPr lang="en-GB" dirty="0" smtClean="0"/>
              <a:t>: energy efficiency, energy production</a:t>
            </a:r>
          </a:p>
          <a:p>
            <a:pPr eaLnBrk="1" hangingPunct="1">
              <a:lnSpc>
                <a:spcPct val="90000"/>
              </a:lnSpc>
              <a:buFontTx/>
              <a:buNone/>
            </a:pPr>
            <a:r>
              <a:rPr lang="en-GB" b="1" dirty="0" smtClean="0"/>
              <a:t>Problem type</a:t>
            </a:r>
            <a:r>
              <a:rPr lang="en-GB" dirty="0" smtClean="0"/>
              <a:t>: non-linear continuous</a:t>
            </a:r>
          </a:p>
          <a:p>
            <a:pPr eaLnBrk="1" hangingPunct="1">
              <a:lnSpc>
                <a:spcPct val="90000"/>
              </a:lnSpc>
              <a:buFontTx/>
              <a:buNone/>
            </a:pPr>
            <a:endParaRPr lang="en-GB" dirty="0" smtClean="0"/>
          </a:p>
          <a:p>
            <a:pPr eaLnBrk="1" hangingPunct="1">
              <a:lnSpc>
                <a:spcPct val="90000"/>
              </a:lnSpc>
              <a:buFontTx/>
              <a:buNone/>
            </a:pPr>
            <a:r>
              <a:rPr lang="en-GB" dirty="0" smtClean="0"/>
              <a:t>This model:</a:t>
            </a:r>
          </a:p>
          <a:p>
            <a:pPr marL="342900" lvl="1" indent="-342900">
              <a:lnSpc>
                <a:spcPct val="90000"/>
              </a:lnSpc>
              <a:buFontTx/>
              <a:buChar char="•"/>
            </a:pPr>
            <a:r>
              <a:rPr lang="en-GB" b="1" dirty="0" smtClean="0"/>
              <a:t>Has separate cost curves  which  may therefore be summed, for:</a:t>
            </a:r>
          </a:p>
          <a:p>
            <a:pPr lvl="1">
              <a:lnSpc>
                <a:spcPct val="90000"/>
              </a:lnSpc>
            </a:pPr>
            <a:r>
              <a:rPr lang="en-GB" dirty="0" smtClean="0"/>
              <a:t>each demand (heat, transport, electricity)</a:t>
            </a:r>
          </a:p>
          <a:p>
            <a:pPr lvl="1">
              <a:lnSpc>
                <a:spcPct val="90000"/>
              </a:lnSpc>
            </a:pPr>
            <a:r>
              <a:rPr lang="en-GB" dirty="0" smtClean="0"/>
              <a:t>each secondary supply (heat, electricity)</a:t>
            </a:r>
          </a:p>
          <a:p>
            <a:pPr lvl="1">
              <a:lnSpc>
                <a:spcPct val="90000"/>
              </a:lnSpc>
            </a:pPr>
            <a:r>
              <a:rPr lang="en-GB" dirty="0" smtClean="0"/>
              <a:t>each primary supply (fossil, nuclear, renewable) </a:t>
            </a:r>
          </a:p>
          <a:p>
            <a:pPr>
              <a:lnSpc>
                <a:spcPct val="90000"/>
              </a:lnSpc>
            </a:pPr>
            <a:endParaRPr lang="en-GB" dirty="0" smtClean="0"/>
          </a:p>
          <a:p>
            <a:pPr>
              <a:lnSpc>
                <a:spcPct val="90000"/>
              </a:lnSpc>
            </a:pPr>
            <a:r>
              <a:rPr lang="en-GB" dirty="0" smtClean="0"/>
              <a:t>Accounts for some non-linear synergies</a:t>
            </a:r>
          </a:p>
          <a:p>
            <a:pPr>
              <a:lnSpc>
                <a:spcPct val="90000"/>
              </a:lnSpc>
            </a:pPr>
            <a:endParaRPr lang="en-GB" dirty="0" smtClean="0"/>
          </a:p>
          <a:p>
            <a:pPr>
              <a:lnSpc>
                <a:spcPct val="90000"/>
              </a:lnSpc>
            </a:pPr>
            <a:r>
              <a:rPr lang="en-GB" dirty="0" smtClean="0"/>
              <a:t>Does not account for any dynamics</a:t>
            </a:r>
          </a:p>
          <a:p>
            <a:pPr marL="0" indent="0">
              <a:lnSpc>
                <a:spcPct val="90000"/>
              </a:lnSpc>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xfrm>
            <a:off x="8460432" y="6453336"/>
            <a:ext cx="683568" cy="404664"/>
          </a:xfrm>
          <a:prstGeom prst="rect">
            <a:avLst/>
          </a:prstGeom>
          <a:noFill/>
          <a:ln>
            <a:miter lim="800000"/>
            <a:headEnd/>
            <a:tailEnd/>
          </a:ln>
        </p:spPr>
        <p:txBody>
          <a:bodyPr/>
          <a:lstStyle/>
          <a:p>
            <a:fld id="{EA4B7CB1-E9C6-4C38-9438-FC3F8CA10990}" type="slidenum">
              <a:rPr lang="en-GB"/>
              <a:pPr/>
              <a:t>12</a:t>
            </a:fld>
            <a:endParaRPr lang="en-GB" dirty="0"/>
          </a:p>
        </p:txBody>
      </p:sp>
    </p:spTree>
    <p:extLst>
      <p:ext uri="{BB962C8B-B14F-4D97-AF65-F5344CB8AC3E}">
        <p14:creationId xmlns:p14="http://schemas.microsoft.com/office/powerpoint/2010/main" val="2341532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ChangeArrowheads="1"/>
          </p:cNvSpPr>
          <p:nvPr/>
        </p:nvSpPr>
        <p:spPr bwMode="auto">
          <a:xfrm>
            <a:off x="5076056" y="2996952"/>
            <a:ext cx="3928492" cy="3861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400" b="1" i="0" u="none" strike="noStrike" kern="0" cap="none" spc="0" normalizeH="0" baseline="0" noProof="0" dirty="0" smtClean="0">
                <a:ln>
                  <a:noFill/>
                </a:ln>
                <a:solidFill>
                  <a:schemeClr val="tx1"/>
                </a:solidFill>
                <a:effectLst/>
                <a:uLnTx/>
                <a:uFillTx/>
                <a:latin typeface="+mn-lt"/>
                <a:ea typeface="+mn-ea"/>
                <a:cs typeface="+mn-cs"/>
              </a:rPr>
              <a:t>Energy supply</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GB" sz="1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NATIONAL SYSTEM: cost curves</a:t>
            </a:r>
            <a:endParaRPr lang="en-GB" sz="1400" dirty="0" smtClean="0"/>
          </a:p>
        </p:txBody>
      </p:sp>
      <p:sp>
        <p:nvSpPr>
          <p:cNvPr id="36867" name="Rectangle 7"/>
          <p:cNvSpPr>
            <a:spLocks noGrp="1" noChangeArrowheads="1"/>
          </p:cNvSpPr>
          <p:nvPr>
            <p:ph idx="1"/>
          </p:nvPr>
        </p:nvSpPr>
        <p:spPr bwMode="auto">
          <a:xfrm>
            <a:off x="571500" y="1071563"/>
            <a:ext cx="3928492" cy="4157637"/>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b="1" dirty="0" smtClean="0"/>
              <a:t>Useful energy demand reduction</a:t>
            </a:r>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xfrm>
            <a:off x="8532440" y="6525344"/>
            <a:ext cx="611560" cy="332656"/>
          </a:xfrm>
          <a:prstGeom prst="rect">
            <a:avLst/>
          </a:prstGeom>
          <a:noFill/>
          <a:ln>
            <a:miter lim="800000"/>
            <a:headEnd/>
            <a:tailEnd/>
          </a:ln>
        </p:spPr>
        <p:txBody>
          <a:bodyPr/>
          <a:lstStyle/>
          <a:p>
            <a:fld id="{EA4B7CB1-E9C6-4C38-9438-FC3F8CA10990}" type="slidenum">
              <a:rPr lang="en-GB"/>
              <a:pPr/>
              <a:t>13</a:t>
            </a:fld>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323528" y="1340769"/>
            <a:ext cx="4084193" cy="30963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362256" y="3284984"/>
            <a:ext cx="4781744" cy="3573016"/>
          </a:xfrm>
          <a:prstGeom prst="rect">
            <a:avLst/>
          </a:prstGeom>
          <a:noFill/>
          <a:ln w="9525">
            <a:noFill/>
            <a:miter lim="800000"/>
            <a:headEnd/>
            <a:tailEnd/>
          </a:ln>
          <a:effectLst/>
        </p:spPr>
      </p:pic>
    </p:spTree>
    <p:extLst>
      <p:ext uri="{BB962C8B-B14F-4D97-AF65-F5344CB8AC3E}">
        <p14:creationId xmlns:p14="http://schemas.microsoft.com/office/powerpoint/2010/main" val="2341532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ChangeArrowheads="1"/>
          </p:cNvSpPr>
          <p:nvPr/>
        </p:nvSpPr>
        <p:spPr bwMode="auto">
          <a:xfrm>
            <a:off x="5076056" y="2700363"/>
            <a:ext cx="3928492" cy="4157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smtClean="0">
                <a:ln>
                  <a:noFill/>
                </a:ln>
                <a:solidFill>
                  <a:schemeClr val="tx1"/>
                </a:solidFill>
                <a:effectLst/>
                <a:uLnTx/>
                <a:uFillTx/>
                <a:latin typeface="+mn-lt"/>
                <a:ea typeface="+mn-ea"/>
                <a:cs typeface="+mn-cs"/>
              </a:rPr>
              <a:t>Energy supply</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GB" sz="1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NATIONAL SYSTEM: decision variables</a:t>
            </a:r>
            <a:endParaRPr lang="en-GB" sz="1400" dirty="0" smtClean="0"/>
          </a:p>
        </p:txBody>
      </p:sp>
      <p:sp>
        <p:nvSpPr>
          <p:cNvPr id="36867" name="Rectangle 7"/>
          <p:cNvSpPr>
            <a:spLocks noGrp="1" noChangeArrowheads="1"/>
          </p:cNvSpPr>
          <p:nvPr>
            <p:ph idx="1"/>
          </p:nvPr>
        </p:nvSpPr>
        <p:spPr bwMode="auto">
          <a:xfrm>
            <a:off x="571500" y="1071563"/>
            <a:ext cx="2616294" cy="4157637"/>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GB" dirty="0" smtClean="0"/>
              <a:t>These are the decision variables that are adjusted during optimisation.</a:t>
            </a:r>
          </a:p>
          <a:p>
            <a:pPr eaLnBrk="1" hangingPunct="1">
              <a:lnSpc>
                <a:spcPct val="90000"/>
              </a:lnSpc>
              <a:buFontTx/>
              <a:buNone/>
            </a:pPr>
            <a:endParaRPr lang="en-GB" dirty="0"/>
          </a:p>
          <a:p>
            <a:pPr eaLnBrk="1" hangingPunct="1">
              <a:lnSpc>
                <a:spcPct val="90000"/>
              </a:lnSpc>
              <a:buFontTx/>
              <a:buNone/>
            </a:pPr>
            <a:r>
              <a:rPr lang="en-GB" dirty="0" smtClean="0"/>
              <a:t>For heat and transport, useful energy demand and fuel mix are changed.</a:t>
            </a:r>
          </a:p>
          <a:p>
            <a:pPr eaLnBrk="1" hangingPunct="1">
              <a:lnSpc>
                <a:spcPct val="90000"/>
              </a:lnSpc>
              <a:buFontTx/>
              <a:buNone/>
            </a:pPr>
            <a:endParaRPr lang="en-GB" dirty="0"/>
          </a:p>
          <a:p>
            <a:pPr eaLnBrk="1" hangingPunct="1">
              <a:lnSpc>
                <a:spcPct val="90000"/>
              </a:lnSpc>
              <a:buFontTx/>
              <a:buNone/>
            </a:pPr>
            <a:r>
              <a:rPr lang="en-GB" dirty="0" smtClean="0"/>
              <a:t>For CHP and electricity, the fuel mixes are changed.</a:t>
            </a:r>
          </a:p>
        </p:txBody>
      </p:sp>
      <p:sp>
        <p:nvSpPr>
          <p:cNvPr id="36868" name="Slide Number Placeholder 3"/>
          <p:cNvSpPr>
            <a:spLocks noGrp="1"/>
          </p:cNvSpPr>
          <p:nvPr>
            <p:ph type="sldNum" sz="quarter" idx="12"/>
          </p:nvPr>
        </p:nvSpPr>
        <p:spPr bwMode="auto">
          <a:xfrm>
            <a:off x="8532440" y="6525344"/>
            <a:ext cx="611560" cy="332656"/>
          </a:xfrm>
          <a:prstGeom prst="rect">
            <a:avLst/>
          </a:prstGeom>
          <a:noFill/>
          <a:ln>
            <a:miter lim="800000"/>
            <a:headEnd/>
            <a:tailEnd/>
          </a:ln>
        </p:spPr>
        <p:txBody>
          <a:bodyPr/>
          <a:lstStyle/>
          <a:p>
            <a:fld id="{EA4B7CB1-E9C6-4C38-9438-FC3F8CA10990}" type="slidenum">
              <a:rPr lang="en-GB"/>
              <a:pPr/>
              <a:t>14</a:t>
            </a:fld>
            <a:endParaRPr lang="en-GB" dirty="0"/>
          </a:p>
        </p:txBody>
      </p:sp>
      <p:pic>
        <p:nvPicPr>
          <p:cNvPr id="2051" name="Picture 3"/>
          <p:cNvPicPr>
            <a:picLocks noChangeAspect="1" noChangeArrowheads="1"/>
          </p:cNvPicPr>
          <p:nvPr/>
        </p:nvPicPr>
        <p:blipFill>
          <a:blip r:embed="rId3" cstate="print"/>
          <a:srcRect/>
          <a:stretch>
            <a:fillRect/>
          </a:stretch>
        </p:blipFill>
        <p:spPr bwMode="auto">
          <a:xfrm>
            <a:off x="3187794" y="1124744"/>
            <a:ext cx="5841095" cy="5517232"/>
          </a:xfrm>
          <a:prstGeom prst="rect">
            <a:avLst/>
          </a:prstGeom>
          <a:noFill/>
          <a:ln w="9525">
            <a:noFill/>
            <a:miter lim="800000"/>
            <a:headEnd/>
            <a:tailEnd/>
          </a:ln>
        </p:spPr>
      </p:pic>
    </p:spTree>
    <p:extLst>
      <p:ext uri="{BB962C8B-B14F-4D97-AF65-F5344CB8AC3E}">
        <p14:creationId xmlns:p14="http://schemas.microsoft.com/office/powerpoint/2010/main" val="2341532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NATIONAL SYSTEM: optimisation </a:t>
            </a:r>
            <a:r>
              <a:rPr lang="en-GB" sz="1400" b="1" dirty="0" smtClean="0">
                <a:solidFill>
                  <a:srgbClr val="FF0000"/>
                </a:solidFill>
              </a:rPr>
              <a:t>animation</a:t>
            </a:r>
            <a:endParaRPr lang="en-GB" sz="1400" dirty="0" smtClean="0">
              <a:solidFill>
                <a:srgbClr val="FF0000"/>
              </a:solidFill>
            </a:endParaRPr>
          </a:p>
        </p:txBody>
      </p:sp>
      <p:pic>
        <p:nvPicPr>
          <p:cNvPr id="5" name="Content Placeholder 4" descr="SEEOpt Edit4.gif"/>
          <p:cNvPicPr>
            <a:picLocks noGrp="1" noChangeAspect="1"/>
          </p:cNvPicPr>
          <p:nvPr>
            <p:ph idx="1"/>
          </p:nvPr>
        </p:nvPicPr>
        <p:blipFill>
          <a:blip r:embed="rId3" cstate="print"/>
          <a:stretch>
            <a:fillRect/>
          </a:stretch>
        </p:blipFill>
        <p:spPr bwMode="auto">
          <a:xfrm>
            <a:off x="107504" y="1394418"/>
            <a:ext cx="9036496" cy="5463582"/>
          </a:xfrm>
          <a:noFill/>
          <a:ln>
            <a:miter lim="800000"/>
            <a:headEnd/>
            <a:tailEnd/>
          </a:ln>
        </p:spPr>
      </p:pic>
      <p:sp>
        <p:nvSpPr>
          <p:cNvPr id="36868" name="Slide Number Placeholder 3"/>
          <p:cNvSpPr>
            <a:spLocks noGrp="1"/>
          </p:cNvSpPr>
          <p:nvPr>
            <p:ph type="sldNum" sz="quarter" idx="12"/>
          </p:nvPr>
        </p:nvSpPr>
        <p:spPr bwMode="auto">
          <a:xfrm>
            <a:off x="8532440" y="6525344"/>
            <a:ext cx="611560" cy="332656"/>
          </a:xfrm>
          <a:prstGeom prst="rect">
            <a:avLst/>
          </a:prstGeom>
          <a:noFill/>
          <a:ln>
            <a:miter lim="800000"/>
            <a:headEnd/>
            <a:tailEnd/>
          </a:ln>
        </p:spPr>
        <p:txBody>
          <a:bodyPr/>
          <a:lstStyle/>
          <a:p>
            <a:fld id="{EA4B7CB1-E9C6-4C38-9438-FC3F8CA10990}" type="slidenum">
              <a:rPr lang="en-GB"/>
              <a:pPr/>
              <a:t>15</a:t>
            </a:fld>
            <a:endParaRPr lang="en-GB" dirty="0"/>
          </a:p>
        </p:txBody>
      </p:sp>
      <p:sp>
        <p:nvSpPr>
          <p:cNvPr id="6" name="Rectangle 7"/>
          <p:cNvSpPr txBox="1">
            <a:spLocks noChangeArrowheads="1"/>
          </p:cNvSpPr>
          <p:nvPr/>
        </p:nvSpPr>
        <p:spPr bwMode="auto">
          <a:xfrm>
            <a:off x="323528" y="900956"/>
            <a:ext cx="7888932" cy="341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lnSpc>
                <a:spcPct val="90000"/>
              </a:lnSpc>
              <a:buFontTx/>
              <a:buNone/>
            </a:pPr>
            <a:r>
              <a:rPr lang="en-GB" dirty="0" smtClean="0"/>
              <a:t>This shows the effect of changing decision variables on energy, emissions and cost.</a:t>
            </a:r>
          </a:p>
          <a:p>
            <a:pPr>
              <a:lnSpc>
                <a:spcPct val="90000"/>
              </a:lnSpc>
              <a:buFontTx/>
              <a:buNone/>
            </a:pPr>
            <a:r>
              <a:rPr lang="en-GB" dirty="0" smtClean="0"/>
              <a:t>The optimiser panel is shown on the left..</a:t>
            </a:r>
          </a:p>
        </p:txBody>
      </p:sp>
    </p:spTree>
    <p:extLst>
      <p:ext uri="{BB962C8B-B14F-4D97-AF65-F5344CB8AC3E}">
        <p14:creationId xmlns:p14="http://schemas.microsoft.com/office/powerpoint/2010/main" val="2341532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BUILDING</a:t>
            </a:r>
            <a:endParaRPr lang="en-GB" sz="1400" dirty="0" smtClean="0"/>
          </a:p>
        </p:txBody>
      </p:sp>
      <p:sp>
        <p:nvSpPr>
          <p:cNvPr id="36867" name="Rectangle 7"/>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r>
              <a:rPr lang="en-GB" dirty="0" smtClean="0"/>
              <a:t>Find least cost combination of building shape, energy efficiency and energy </a:t>
            </a:r>
            <a:r>
              <a:rPr lang="en-GB" dirty="0"/>
              <a:t>system given a public energy </a:t>
            </a:r>
            <a:r>
              <a:rPr lang="en-GB" dirty="0" smtClean="0"/>
              <a:t>supply price.</a:t>
            </a:r>
          </a:p>
          <a:p>
            <a:pPr>
              <a:buNone/>
            </a:pPr>
            <a:endParaRPr lang="en-GB" dirty="0" smtClean="0"/>
          </a:p>
          <a:p>
            <a:pPr eaLnBrk="1" hangingPunct="1">
              <a:lnSpc>
                <a:spcPct val="90000"/>
              </a:lnSpc>
              <a:buFontTx/>
              <a:buNone/>
            </a:pPr>
            <a:r>
              <a:rPr lang="en-GB" b="1" dirty="0" smtClean="0"/>
              <a:t>Objective</a:t>
            </a:r>
            <a:r>
              <a:rPr lang="en-GB" dirty="0" smtClean="0"/>
              <a:t>: least cost</a:t>
            </a:r>
          </a:p>
          <a:p>
            <a:pPr>
              <a:lnSpc>
                <a:spcPct val="90000"/>
              </a:lnSpc>
              <a:buNone/>
            </a:pPr>
            <a:r>
              <a:rPr lang="en-GB" b="1" dirty="0" smtClean="0"/>
              <a:t>System</a:t>
            </a:r>
            <a:r>
              <a:rPr lang="en-GB" dirty="0" smtClean="0"/>
              <a:t>: </a:t>
            </a:r>
            <a:r>
              <a:rPr lang="en-GB" dirty="0"/>
              <a:t>non-linear continuous</a:t>
            </a:r>
          </a:p>
          <a:p>
            <a:pPr eaLnBrk="1" hangingPunct="1">
              <a:lnSpc>
                <a:spcPct val="90000"/>
              </a:lnSpc>
              <a:buFontTx/>
              <a:buNone/>
            </a:pPr>
            <a:r>
              <a:rPr lang="en-GB" b="1" dirty="0" smtClean="0"/>
              <a:t>Constraints</a:t>
            </a:r>
            <a:r>
              <a:rPr lang="en-GB" dirty="0" smtClean="0"/>
              <a:t>: volume</a:t>
            </a:r>
          </a:p>
          <a:p>
            <a:pPr eaLnBrk="1" hangingPunct="1">
              <a:lnSpc>
                <a:spcPct val="90000"/>
              </a:lnSpc>
              <a:buFontTx/>
              <a:buNone/>
            </a:pPr>
            <a:r>
              <a:rPr lang="en-GB" b="1" dirty="0" smtClean="0"/>
              <a:t>Decision variables: </a:t>
            </a:r>
            <a:r>
              <a:rPr lang="en-GB" dirty="0" smtClean="0"/>
              <a:t>shape, insulation, ventilation, heating system efficiency</a:t>
            </a:r>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16</a:t>
            </a:fld>
            <a:endParaRPr lang="en-GB" dirty="0"/>
          </a:p>
        </p:txBody>
      </p:sp>
    </p:spTree>
    <p:extLst>
      <p:ext uri="{BB962C8B-B14F-4D97-AF65-F5344CB8AC3E}">
        <p14:creationId xmlns:p14="http://schemas.microsoft.com/office/powerpoint/2010/main" val="1753427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1438" y="592138"/>
            <a:ext cx="1524000" cy="5122862"/>
          </a:xfrm>
        </p:spPr>
        <p:txBody>
          <a:bodyPr/>
          <a:lstStyle/>
          <a:p>
            <a:pPr eaLnBrk="1" hangingPunct="1"/>
            <a:r>
              <a:rPr lang="en-GB" sz="1400" smtClean="0"/>
              <a:t>Individual building optimisation</a:t>
            </a:r>
            <a:br>
              <a:rPr lang="en-GB" sz="1400" smtClean="0"/>
            </a:br>
            <a:r>
              <a:rPr lang="en-GB" sz="1400" smtClean="0"/>
              <a:t/>
            </a:r>
            <a:br>
              <a:rPr lang="en-GB" sz="1400" smtClean="0"/>
            </a:br>
            <a:r>
              <a:rPr lang="en-GB" sz="1400" smtClean="0">
                <a:solidFill>
                  <a:srgbClr val="FF0000"/>
                </a:solidFill>
              </a:rPr>
              <a:t>animation showing effect of different fuel price on optimum</a:t>
            </a:r>
          </a:p>
        </p:txBody>
      </p:sp>
      <p:sp>
        <p:nvSpPr>
          <p:cNvPr id="34819" name="Slide Number Placeholder 3"/>
          <p:cNvSpPr>
            <a:spLocks noGrp="1"/>
          </p:cNvSpPr>
          <p:nvPr>
            <p:ph type="sldNum" sz="quarter" idx="4294967295"/>
          </p:nvPr>
        </p:nvSpPr>
        <p:spPr bwMode="auto">
          <a:xfrm>
            <a:off x="8072438" y="6215063"/>
            <a:ext cx="685800" cy="476250"/>
          </a:xfrm>
          <a:prstGeom prst="rect">
            <a:avLst/>
          </a:prstGeom>
          <a:noFill/>
          <a:ln>
            <a:miter lim="800000"/>
            <a:headEnd/>
            <a:tailEnd/>
          </a:ln>
        </p:spPr>
        <p:txBody>
          <a:bodyPr/>
          <a:lstStyle/>
          <a:p>
            <a:fld id="{96A91DDF-2971-46A8-AD8C-ECC5CD3D98E5}" type="slidenum">
              <a:rPr lang="en-GB"/>
              <a:pPr/>
              <a:t>17</a:t>
            </a:fld>
            <a:endParaRPr lang="en-GB"/>
          </a:p>
        </p:txBody>
      </p:sp>
      <p:sp>
        <p:nvSpPr>
          <p:cNvPr id="3482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4821" name="Rectangle 4"/>
          <p:cNvSpPr>
            <a:spLocks noChangeArrowheads="1"/>
          </p:cNvSpPr>
          <p:nvPr/>
        </p:nvSpPr>
        <p:spPr bwMode="auto">
          <a:xfrm>
            <a:off x="0" y="3552825"/>
            <a:ext cx="9144000" cy="0"/>
          </a:xfrm>
          <a:prstGeom prst="rect">
            <a:avLst/>
          </a:prstGeom>
          <a:noFill/>
          <a:ln w="9525">
            <a:noFill/>
            <a:miter lim="800000"/>
            <a:headEnd/>
            <a:tailEnd/>
          </a:ln>
        </p:spPr>
        <p:txBody>
          <a:bodyPr wrap="none" anchor="ctr">
            <a:spAutoFit/>
          </a:bodyPr>
          <a:lstStyle/>
          <a:p>
            <a:pPr eaLnBrk="0" hangingPunct="0"/>
            <a:r>
              <a:rPr lang="en-GB" sz="1200">
                <a:ea typeface="Times New Roman" pitchFamily="18" charset="0"/>
                <a:cs typeface="Courier New" pitchFamily="49" charset="0"/>
              </a:rPr>
              <a:t> </a:t>
            </a:r>
            <a:endParaRPr lang="en-GB">
              <a:ea typeface="Times New Roman" pitchFamily="18" charset="0"/>
              <a:cs typeface="Courier New" pitchFamily="49" charset="0"/>
            </a:endParaRPr>
          </a:p>
        </p:txBody>
      </p:sp>
      <p:pic>
        <p:nvPicPr>
          <p:cNvPr id="34822" name="Picture 2" descr="C:\Mark\Work\Webstuff\Sites\UCL\MIscell\Method\BuildOpt2Run.gif"/>
          <p:cNvPicPr>
            <a:picLocks noChangeAspect="1" noChangeArrowheads="1" noCrop="1"/>
          </p:cNvPicPr>
          <p:nvPr/>
        </p:nvPicPr>
        <p:blipFill>
          <a:blip r:embed="rId3" cstate="print"/>
          <a:srcRect/>
          <a:stretch>
            <a:fillRect/>
          </a:stretch>
        </p:blipFill>
        <p:spPr bwMode="auto">
          <a:xfrm>
            <a:off x="1660525" y="500063"/>
            <a:ext cx="7161213" cy="6175375"/>
          </a:xfrm>
          <a:prstGeom prst="rect">
            <a:avLst/>
          </a:prstGeom>
          <a:noFill/>
          <a:ln w="9525">
            <a:noFill/>
            <a:miter lim="800000"/>
            <a:headEnd/>
            <a:tailEnd/>
          </a:ln>
        </p:spPr>
      </p:pic>
    </p:spTree>
    <p:extLst>
      <p:ext uri="{BB962C8B-B14F-4D97-AF65-F5344CB8AC3E}">
        <p14:creationId xmlns:p14="http://schemas.microsoft.com/office/powerpoint/2010/main" val="90577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ELECTRICITY SYSTEM : CONFIGURATION OPTIMISATION</a:t>
            </a:r>
            <a:endParaRPr lang="en-GB" sz="1400" dirty="0" smtClean="0"/>
          </a:p>
        </p:txBody>
      </p:sp>
      <p:sp>
        <p:nvSpPr>
          <p:cNvPr id="36867" name="Rectangle 7"/>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dirty="0" smtClean="0"/>
              <a:t>Find least cost configuration electricity demand and supply system accounting for the hourly dynamics of demand, supply storage and trade.</a:t>
            </a:r>
          </a:p>
          <a:p>
            <a:pPr eaLnBrk="1" hangingPunct="1">
              <a:buFontTx/>
              <a:buNone/>
            </a:pPr>
            <a:endParaRPr lang="en-GB" dirty="0" smtClean="0"/>
          </a:p>
          <a:p>
            <a:pPr eaLnBrk="1" hangingPunct="1">
              <a:lnSpc>
                <a:spcPct val="90000"/>
              </a:lnSpc>
              <a:buFontTx/>
              <a:buNone/>
            </a:pPr>
            <a:r>
              <a:rPr lang="en-GB" b="1" dirty="0" smtClean="0"/>
              <a:t>Objective</a:t>
            </a:r>
            <a:r>
              <a:rPr lang="en-GB" dirty="0" smtClean="0"/>
              <a:t>: least cost</a:t>
            </a:r>
          </a:p>
          <a:p>
            <a:pPr eaLnBrk="1" hangingPunct="1">
              <a:lnSpc>
                <a:spcPct val="90000"/>
              </a:lnSpc>
              <a:buFontTx/>
              <a:buNone/>
            </a:pPr>
            <a:r>
              <a:rPr lang="en-GB" b="1" dirty="0" smtClean="0"/>
              <a:t>Constraints</a:t>
            </a:r>
            <a:r>
              <a:rPr lang="en-GB" dirty="0" smtClean="0"/>
              <a:t>: minimum renewable energy fraction</a:t>
            </a:r>
          </a:p>
          <a:p>
            <a:pPr eaLnBrk="1" hangingPunct="1">
              <a:lnSpc>
                <a:spcPct val="90000"/>
              </a:lnSpc>
              <a:buFontTx/>
              <a:buNone/>
            </a:pPr>
            <a:r>
              <a:rPr lang="en-GB" b="1" dirty="0" smtClean="0"/>
              <a:t>Decision variables</a:t>
            </a:r>
            <a:r>
              <a:rPr lang="en-GB" dirty="0" smtClean="0"/>
              <a:t>: generator and storage capacities</a:t>
            </a:r>
          </a:p>
          <a:p>
            <a:pPr eaLnBrk="1" hangingPunct="1">
              <a:lnSpc>
                <a:spcPct val="90000"/>
              </a:lnSpc>
              <a:buFontTx/>
              <a:buNone/>
            </a:pPr>
            <a:r>
              <a:rPr lang="en-GB" b="1" dirty="0" smtClean="0"/>
              <a:t>Problem type</a:t>
            </a:r>
            <a:r>
              <a:rPr lang="en-GB" dirty="0" smtClean="0"/>
              <a:t>: non-linear continuous</a:t>
            </a:r>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18</a:t>
            </a:fld>
            <a:endParaRPr lang="en-GB"/>
          </a:p>
        </p:txBody>
      </p:sp>
    </p:spTree>
    <p:extLst>
      <p:ext uri="{BB962C8B-B14F-4D97-AF65-F5344CB8AC3E}">
        <p14:creationId xmlns:p14="http://schemas.microsoft.com/office/powerpoint/2010/main" val="2341532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solidFill>
                  <a:srgbClr val="3AAE4B"/>
                </a:solidFill>
              </a:rPr>
              <a:t>VarInt</a:t>
            </a:r>
            <a:r>
              <a:rPr lang="en-US" smtClean="0"/>
              <a:t> : Optimised system : demand and technology details</a:t>
            </a:r>
          </a:p>
        </p:txBody>
      </p:sp>
      <p:sp>
        <p:nvSpPr>
          <p:cNvPr id="48131" name="Rectangle 3"/>
          <p:cNvSpPr>
            <a:spLocks noGrp="1" noChangeArrowheads="1"/>
          </p:cNvSpPr>
          <p:nvPr>
            <p:ph idx="1"/>
          </p:nvPr>
        </p:nvSpPr>
        <p:spPr/>
        <p:txBody>
          <a:bodyPr/>
          <a:lstStyle/>
          <a:p>
            <a:pPr eaLnBrk="1" hangingPunct="1">
              <a:buFontTx/>
              <a:buNone/>
            </a:pPr>
            <a:r>
              <a:rPr lang="en-US" sz="1200" smtClean="0"/>
              <a:t>The table below shows some details of the optimised system. Yellow cells contain assumptions; those with bold type are the values changed by the optimiser. The tan cells contain minimum and maximum allowable values. Of note are the energy generated, the capacity factors, and the unit cost of electricity generation shown in the last row.</a:t>
            </a:r>
          </a:p>
        </p:txBody>
      </p:sp>
      <p:sp>
        <p:nvSpPr>
          <p:cNvPr id="48132" name="Slide Number Placeholder 4"/>
          <p:cNvSpPr>
            <a:spLocks noGrp="1"/>
          </p:cNvSpPr>
          <p:nvPr>
            <p:ph type="sldNum" sz="quarter" idx="12"/>
          </p:nvPr>
        </p:nvSpPr>
        <p:spPr bwMode="auto">
          <a:prstGeom prst="rect">
            <a:avLst/>
          </a:prstGeom>
          <a:noFill/>
          <a:ln>
            <a:miter lim="800000"/>
            <a:headEnd/>
            <a:tailEnd/>
          </a:ln>
        </p:spPr>
        <p:txBody>
          <a:bodyPr/>
          <a:lstStyle/>
          <a:p>
            <a:fld id="{EA41BC51-A434-44C2-9B68-A2E41CBADC9E}" type="slidenum">
              <a:rPr lang="en-GB"/>
              <a:pPr/>
              <a:t>19</a:t>
            </a:fld>
            <a:endParaRPr lang="en-GB"/>
          </a:p>
        </p:txBody>
      </p:sp>
      <p:pic>
        <p:nvPicPr>
          <p:cNvPr id="48133" name="Picture 18"/>
          <p:cNvPicPr>
            <a:picLocks noChangeAspect="1" noChangeArrowheads="1"/>
          </p:cNvPicPr>
          <p:nvPr/>
        </p:nvPicPr>
        <p:blipFill>
          <a:blip r:embed="rId3" cstate="print"/>
          <a:srcRect/>
          <a:stretch>
            <a:fillRect/>
          </a:stretch>
        </p:blipFill>
        <p:spPr bwMode="auto">
          <a:xfrm>
            <a:off x="428625" y="2214563"/>
            <a:ext cx="8205788" cy="3681412"/>
          </a:xfrm>
          <a:prstGeom prst="rect">
            <a:avLst/>
          </a:prstGeom>
          <a:noFill/>
          <a:ln w="9525">
            <a:noFill/>
            <a:miter lim="800000"/>
            <a:headEnd/>
            <a:tailEnd/>
          </a:ln>
        </p:spPr>
      </p:pic>
    </p:spTree>
    <p:extLst>
      <p:ext uri="{BB962C8B-B14F-4D97-AF65-F5344CB8AC3E}">
        <p14:creationId xmlns:p14="http://schemas.microsoft.com/office/powerpoint/2010/main" val="903661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r>
              <a:rPr lang="en-GB" sz="1400" dirty="0" smtClean="0"/>
              <a:t>INTRODUCTION</a:t>
            </a:r>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GB" sz="1800" dirty="0"/>
          </a:p>
          <a:p>
            <a:pPr eaLnBrk="1" hangingPunct="1">
              <a:buFontTx/>
              <a:buNone/>
            </a:pPr>
            <a:r>
              <a:rPr lang="en-GB" sz="1800" dirty="0" smtClean="0"/>
              <a:t>This is some practical advice for optimising society, energy and environment systems with quantitative techniques.</a:t>
            </a:r>
          </a:p>
          <a:p>
            <a:pPr eaLnBrk="1" hangingPunct="1">
              <a:buFontTx/>
              <a:buNone/>
            </a:pPr>
            <a:endParaRPr lang="en-GB" sz="1800" dirty="0"/>
          </a:p>
          <a:p>
            <a:pPr>
              <a:buNone/>
            </a:pPr>
            <a:r>
              <a:rPr lang="en-GB" sz="1800" dirty="0"/>
              <a:t>Optimisation can </a:t>
            </a:r>
            <a:r>
              <a:rPr lang="en-GB" sz="1800" dirty="0" smtClean="0"/>
              <a:t>sometimes aid </a:t>
            </a:r>
            <a:r>
              <a:rPr lang="en-GB" sz="1800" dirty="0"/>
              <a:t>the design of </a:t>
            </a:r>
            <a:r>
              <a:rPr lang="en-GB" sz="1800" dirty="0" smtClean="0"/>
              <a:t>these systems </a:t>
            </a:r>
            <a:r>
              <a:rPr lang="en-GB" sz="1800" dirty="0"/>
              <a:t>to meet policy objectives efficiently and at low cost</a:t>
            </a:r>
            <a:r>
              <a:rPr lang="en-GB" sz="1800" dirty="0" smtClean="0"/>
              <a:t>.</a:t>
            </a:r>
          </a:p>
          <a:p>
            <a:pPr>
              <a:buNone/>
            </a:pPr>
            <a:endParaRPr lang="en-GB" sz="1800" dirty="0"/>
          </a:p>
          <a:p>
            <a:pPr>
              <a:buNone/>
            </a:pPr>
            <a:r>
              <a:rPr lang="en-GB" sz="1800" dirty="0" smtClean="0"/>
              <a:t>This is simply an informal introductory presentation of some aspects of optimisation. </a:t>
            </a:r>
            <a:r>
              <a:rPr lang="en-GB" sz="1800" dirty="0"/>
              <a:t>It is not </a:t>
            </a:r>
            <a:r>
              <a:rPr lang="en-GB" sz="1800" dirty="0" smtClean="0"/>
              <a:t>intended to be comprehensive</a:t>
            </a:r>
            <a:r>
              <a:rPr lang="en-GB" sz="1800" dirty="0"/>
              <a:t>, or mathematical</a:t>
            </a:r>
            <a:r>
              <a:rPr lang="en-GB" sz="1800" dirty="0" smtClean="0"/>
              <a:t>.</a:t>
            </a:r>
          </a:p>
          <a:p>
            <a:pPr>
              <a:buNone/>
            </a:pPr>
            <a:endParaRPr lang="en-GB" sz="1800" dirty="0"/>
          </a:p>
          <a:p>
            <a:pPr>
              <a:buNone/>
            </a:pPr>
            <a:r>
              <a:rPr lang="en-GB" sz="1800" dirty="0" smtClean="0">
                <a:solidFill>
                  <a:srgbClr val="FF0000"/>
                </a:solidFill>
              </a:rPr>
              <a:t>To watch animations, the presentation needs to be run (e.g. with F5).</a:t>
            </a:r>
            <a:endParaRPr lang="en-GB" sz="1800" dirty="0">
              <a:solidFill>
                <a:srgbClr val="FF0000"/>
              </a:solidFill>
            </a:endParaRPr>
          </a:p>
          <a:p>
            <a:pPr eaLnBrk="1" hangingPunct="1">
              <a:buFontTx/>
              <a:buNone/>
            </a:pPr>
            <a:endParaRPr lang="en-GB" sz="1800" dirty="0" smtClean="0"/>
          </a:p>
          <a:p>
            <a:pPr eaLnBrk="1" hangingPunct="1">
              <a:buFontTx/>
              <a:buNone/>
            </a:pPr>
            <a:endParaRPr lang="en-GB" sz="1800" dirty="0" smtClean="0"/>
          </a:p>
          <a:p>
            <a:pPr eaLnBrk="1" hangingPunct="1">
              <a:buFontTx/>
              <a:buNone/>
            </a:pPr>
            <a:endParaRPr lang="en-GB" sz="1800" dirty="0"/>
          </a:p>
          <a:p>
            <a:pPr eaLnBrk="1" hangingPunct="1">
              <a:buFontTx/>
              <a:buNone/>
            </a:pPr>
            <a:endParaRPr lang="en-GB" sz="1800" dirty="0" smtClean="0"/>
          </a:p>
          <a:p>
            <a:pPr eaLnBrk="1" hangingPunct="1">
              <a:buFontTx/>
              <a:buNone/>
            </a:pPr>
            <a:endParaRPr lang="en-GB" sz="1800" dirty="0" smtClean="0"/>
          </a:p>
          <a:p>
            <a:pPr eaLnBrk="1" hangingPunct="1">
              <a:buFontTx/>
              <a:buNone/>
            </a:pPr>
            <a:endParaRPr lang="en-GB" sz="1800" dirty="0" smtClean="0"/>
          </a:p>
          <a:p>
            <a:pPr eaLnBrk="1" hangingPunct="1">
              <a:buFontTx/>
              <a:buNone/>
            </a:pPr>
            <a:endParaRPr lang="en-GB" sz="1800" dirty="0"/>
          </a:p>
          <a:p>
            <a:pPr eaLnBrk="1" hangingPunct="1">
              <a:buFontTx/>
              <a:buNone/>
            </a:pPr>
            <a:endParaRPr lang="en-GB" sz="1800" dirty="0" smtClean="0"/>
          </a:p>
          <a:p>
            <a:pPr eaLnBrk="1" hangingPunct="1">
              <a:buFontTx/>
              <a:buNone/>
            </a:pPr>
            <a:endParaRPr lang="en-GB" sz="1800" dirty="0" smtClean="0"/>
          </a:p>
          <a:p>
            <a:pPr eaLnBrk="1" hangingPunct="1">
              <a:buFontTx/>
              <a:buNone/>
            </a:pPr>
            <a:endParaRPr lang="en-GB" sz="1800" dirty="0" smtClean="0"/>
          </a:p>
          <a:p>
            <a:pPr eaLnBrk="1" hangingPunct="1">
              <a:buFontTx/>
              <a:buNone/>
            </a:pPr>
            <a:endParaRPr lang="en-GB" sz="1800" dirty="0"/>
          </a:p>
          <a:p>
            <a:pPr eaLnBrk="1" hangingPunct="1">
              <a:buFontTx/>
              <a:buNone/>
            </a:pPr>
            <a:endParaRPr lang="en-GB" sz="1800" dirty="0" smtClean="0"/>
          </a:p>
          <a:p>
            <a:pPr eaLnBrk="1" hangingPunct="1">
              <a:buFontTx/>
              <a:buNone/>
            </a:pPr>
            <a:endParaRPr lang="en-GB" sz="1800" dirty="0"/>
          </a:p>
          <a:p>
            <a:pPr eaLnBrk="1" hangingPunct="1">
              <a:buFontTx/>
              <a:buNone/>
            </a:pPr>
            <a:endParaRPr lang="en-GB" sz="1800" dirty="0" smtClean="0"/>
          </a:p>
          <a:p>
            <a:pPr eaLnBrk="1" hangingPunct="1">
              <a:buFontTx/>
              <a:buNone/>
            </a:pPr>
            <a:endParaRPr lang="en-GB" sz="1800" dirty="0"/>
          </a:p>
          <a:p>
            <a:pPr eaLnBrk="1" hangingPunct="1">
              <a:buFontTx/>
              <a:buNone/>
            </a:pPr>
            <a:endParaRPr lang="en-GB" sz="1800" dirty="0" smtClean="0"/>
          </a:p>
        </p:txBody>
      </p:sp>
      <p:sp>
        <p:nvSpPr>
          <p:cNvPr id="36868" name="Slide Number Placeholder 3"/>
          <p:cNvSpPr>
            <a:spLocks noGrp="1"/>
          </p:cNvSpPr>
          <p:nvPr>
            <p:ph type="sldNum" sz="quarter" idx="12"/>
          </p:nvPr>
        </p:nvSpPr>
        <p:spPr bwMode="auto">
          <a:xfrm>
            <a:off x="8532440" y="6453336"/>
            <a:ext cx="611560" cy="404664"/>
          </a:xfrm>
          <a:prstGeom prst="rect">
            <a:avLst/>
          </a:prstGeom>
          <a:noFill/>
          <a:ln>
            <a:miter lim="800000"/>
            <a:headEnd/>
            <a:tailEnd/>
          </a:ln>
        </p:spPr>
        <p:txBody>
          <a:bodyPr/>
          <a:lstStyle/>
          <a:p>
            <a:fld id="{EA4B7CB1-E9C6-4C38-9438-FC3F8CA10990}" type="slidenum">
              <a:rPr lang="en-GB"/>
              <a:pPr/>
              <a:t>2</a:t>
            </a:fld>
            <a:endParaRPr lang="en-GB" dirty="0"/>
          </a:p>
        </p:txBody>
      </p:sp>
    </p:spTree>
    <p:extLst>
      <p:ext uri="{BB962C8B-B14F-4D97-AF65-F5344CB8AC3E}">
        <p14:creationId xmlns:p14="http://schemas.microsoft.com/office/powerpoint/2010/main" val="3459392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solidFill>
                  <a:srgbClr val="3AAE4B"/>
                </a:solidFill>
              </a:rPr>
              <a:t>VarInt</a:t>
            </a:r>
            <a:r>
              <a:rPr lang="en-US" smtClean="0"/>
              <a:t> : </a:t>
            </a:r>
            <a:r>
              <a:rPr lang="en-GB" smtClean="0"/>
              <a:t>Optimisation: year graph </a:t>
            </a:r>
            <a:r>
              <a:rPr lang="en-GB" smtClean="0">
                <a:solidFill>
                  <a:srgbClr val="FF3300"/>
                </a:solidFill>
              </a:rPr>
              <a:t>animated</a:t>
            </a:r>
            <a:endParaRPr lang="en-US" smtClean="0">
              <a:solidFill>
                <a:srgbClr val="FF3300"/>
              </a:solidFill>
            </a:endParaRPr>
          </a:p>
        </p:txBody>
      </p:sp>
      <p:sp>
        <p:nvSpPr>
          <p:cNvPr id="46083" name="Rectangle 3"/>
          <p:cNvSpPr>
            <a:spLocks noGrp="1" noChangeArrowheads="1"/>
          </p:cNvSpPr>
          <p:nvPr>
            <p:ph idx="1"/>
          </p:nvPr>
        </p:nvSpPr>
        <p:spPr>
          <a:xfrm>
            <a:off x="428596" y="1214422"/>
            <a:ext cx="8627422" cy="487377"/>
          </a:xfrm>
        </p:spPr>
        <p:txBody>
          <a:bodyPr/>
          <a:lstStyle/>
          <a:p>
            <a:pPr eaLnBrk="1" fontAlgn="ctr" hangingPunct="1">
              <a:lnSpc>
                <a:spcPct val="80000"/>
              </a:lnSpc>
              <a:buFontTx/>
              <a:buNone/>
            </a:pPr>
            <a:r>
              <a:rPr lang="en-US" sz="1200" dirty="0" smtClean="0"/>
              <a:t>The animation shows the year sample as the </a:t>
            </a:r>
            <a:r>
              <a:rPr lang="en-US" sz="1200" dirty="0" err="1" smtClean="0"/>
              <a:t>optimiser</a:t>
            </a:r>
            <a:r>
              <a:rPr lang="en-US" sz="1200" dirty="0" smtClean="0"/>
              <a:t> seeks the least cost mix of supply and storage for fixed weather and renewable resources.</a:t>
            </a:r>
          </a:p>
        </p:txBody>
      </p:sp>
      <p:sp>
        <p:nvSpPr>
          <p:cNvPr id="46084" name="Slide Number Placeholder 4"/>
          <p:cNvSpPr>
            <a:spLocks noGrp="1"/>
          </p:cNvSpPr>
          <p:nvPr>
            <p:ph type="sldNum" sz="quarter" idx="12"/>
          </p:nvPr>
        </p:nvSpPr>
        <p:spPr bwMode="auto">
          <a:prstGeom prst="rect">
            <a:avLst/>
          </a:prstGeom>
          <a:noFill/>
          <a:ln>
            <a:miter lim="800000"/>
            <a:headEnd/>
            <a:tailEnd/>
          </a:ln>
        </p:spPr>
        <p:txBody>
          <a:bodyPr/>
          <a:lstStyle/>
          <a:p>
            <a:fld id="{D6D803A4-DCA5-4274-825C-A384BFED9266}" type="slidenum">
              <a:rPr lang="en-GB"/>
              <a:pPr/>
              <a:t>20</a:t>
            </a:fld>
            <a:endParaRPr lang="en-GB"/>
          </a:p>
        </p:txBody>
      </p:sp>
      <p:pic>
        <p:nvPicPr>
          <p:cNvPr id="46085" name="Picture 6" descr="VarIntOptYrGr"/>
          <p:cNvPicPr>
            <a:picLocks noChangeAspect="1" noChangeArrowheads="1" noCrop="1"/>
          </p:cNvPicPr>
          <p:nvPr/>
        </p:nvPicPr>
        <p:blipFill>
          <a:blip r:embed="rId3" cstate="print"/>
          <a:srcRect/>
          <a:stretch>
            <a:fillRect/>
          </a:stretch>
        </p:blipFill>
        <p:spPr bwMode="auto">
          <a:xfrm>
            <a:off x="2267744" y="1685099"/>
            <a:ext cx="6572250" cy="5156200"/>
          </a:xfrm>
          <a:prstGeom prst="rect">
            <a:avLst/>
          </a:prstGeom>
          <a:noFill/>
          <a:ln w="9525">
            <a:noFill/>
            <a:miter lim="800000"/>
            <a:headEnd/>
            <a:tailEnd/>
          </a:ln>
        </p:spPr>
      </p:pic>
    </p:spTree>
    <p:extLst>
      <p:ext uri="{BB962C8B-B14F-4D97-AF65-F5344CB8AC3E}">
        <p14:creationId xmlns:p14="http://schemas.microsoft.com/office/powerpoint/2010/main" val="4035207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ELECTRICITY SYSTEM : DYNAMIC ENERGY MANAGEMENT</a:t>
            </a:r>
            <a:endParaRPr lang="en-GB" sz="1400" dirty="0" smtClean="0"/>
          </a:p>
        </p:txBody>
      </p:sp>
      <p:sp>
        <p:nvSpPr>
          <p:cNvPr id="36867" name="Rectangle 7"/>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b="1" dirty="0" smtClean="0"/>
              <a:t>System:</a:t>
            </a:r>
            <a:r>
              <a:rPr lang="en-GB" dirty="0" smtClean="0"/>
              <a:t> very complex thermal generation dynamics, and demand with storage modules</a:t>
            </a:r>
            <a:endParaRPr lang="en-GB" b="1" dirty="0" smtClean="0"/>
          </a:p>
          <a:p>
            <a:pPr eaLnBrk="1" hangingPunct="1">
              <a:buFontTx/>
              <a:buNone/>
            </a:pPr>
            <a:r>
              <a:rPr lang="en-GB" dirty="0" smtClean="0"/>
              <a:t>.</a:t>
            </a:r>
          </a:p>
          <a:p>
            <a:pPr>
              <a:lnSpc>
                <a:spcPct val="90000"/>
              </a:lnSpc>
              <a:buNone/>
            </a:pPr>
            <a:r>
              <a:rPr lang="en-GB" b="1" dirty="0" smtClean="0"/>
              <a:t>Objective</a:t>
            </a:r>
            <a:r>
              <a:rPr lang="en-GB" dirty="0" smtClean="0"/>
              <a:t>: </a:t>
            </a:r>
            <a:r>
              <a:rPr lang="en-GB" dirty="0"/>
              <a:t>Find least cost </a:t>
            </a:r>
            <a:r>
              <a:rPr lang="en-GB" dirty="0" smtClean="0"/>
              <a:t>diurnal hourly operational </a:t>
            </a:r>
            <a:r>
              <a:rPr lang="en-GB" dirty="0"/>
              <a:t>strategy of given demand-generation system using </a:t>
            </a:r>
            <a:r>
              <a:rPr lang="en-GB" dirty="0" smtClean="0"/>
              <a:t>demand management and dispatchable generation</a:t>
            </a:r>
          </a:p>
          <a:p>
            <a:pPr>
              <a:lnSpc>
                <a:spcPct val="90000"/>
              </a:lnSpc>
              <a:buNone/>
            </a:pPr>
            <a:endParaRPr lang="en-GB" dirty="0" smtClean="0"/>
          </a:p>
          <a:p>
            <a:pPr>
              <a:lnSpc>
                <a:spcPct val="90000"/>
              </a:lnSpc>
              <a:buNone/>
            </a:pPr>
            <a:r>
              <a:rPr lang="en-GB" b="1" dirty="0" smtClean="0"/>
              <a:t>Constraints</a:t>
            </a:r>
            <a:r>
              <a:rPr lang="en-GB" dirty="0" smtClean="0"/>
              <a:t>: technology capacities</a:t>
            </a:r>
          </a:p>
          <a:p>
            <a:pPr eaLnBrk="1" hangingPunct="1">
              <a:lnSpc>
                <a:spcPct val="90000"/>
              </a:lnSpc>
              <a:buFontTx/>
              <a:buNone/>
            </a:pPr>
            <a:r>
              <a:rPr lang="en-GB" b="1" dirty="0" smtClean="0"/>
              <a:t>Decision variables</a:t>
            </a:r>
            <a:r>
              <a:rPr lang="en-GB" dirty="0" smtClean="0"/>
              <a:t>: storage operation</a:t>
            </a:r>
          </a:p>
          <a:p>
            <a:pPr eaLnBrk="1" hangingPunct="1">
              <a:lnSpc>
                <a:spcPct val="90000"/>
              </a:lnSpc>
              <a:buFontTx/>
              <a:buNone/>
            </a:pPr>
            <a:r>
              <a:rPr lang="en-GB" b="1" dirty="0" smtClean="0"/>
              <a:t>Problem type</a:t>
            </a:r>
            <a:r>
              <a:rPr lang="en-GB" dirty="0" smtClean="0"/>
              <a:t>: non-linear continuous</a:t>
            </a:r>
          </a:p>
          <a:p>
            <a:pPr>
              <a:lnSpc>
                <a:spcPct val="90000"/>
              </a:lnSpc>
              <a:buNone/>
            </a:pPr>
            <a:r>
              <a:rPr lang="en-GB" b="1" dirty="0" smtClean="0"/>
              <a:t>Method: </a:t>
            </a:r>
            <a:r>
              <a:rPr lang="en-GB" dirty="0" smtClean="0"/>
              <a:t>specifically tailored </a:t>
            </a:r>
            <a:r>
              <a:rPr lang="en-GB" dirty="0"/>
              <a:t>iterative programme</a:t>
            </a:r>
            <a:endParaRPr lang="en-GB" dirty="0" smtClean="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21</a:t>
            </a:fld>
            <a:endParaRPr lang="en-GB"/>
          </a:p>
        </p:txBody>
      </p:sp>
    </p:spTree>
    <p:extLst>
      <p:ext uri="{BB962C8B-B14F-4D97-AF65-F5344CB8AC3E}">
        <p14:creationId xmlns:p14="http://schemas.microsoft.com/office/powerpoint/2010/main" val="3194792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en-GB" smtClean="0"/>
              <a:t>Electricity : </a:t>
            </a:r>
            <a:r>
              <a:rPr lang="en-GB" smtClean="0">
                <a:solidFill>
                  <a:srgbClr val="FF3300"/>
                </a:solidFill>
              </a:rPr>
              <a:t>animated</a:t>
            </a:r>
            <a:r>
              <a:rPr lang="en-GB" smtClean="0"/>
              <a:t> load management optimisation </a:t>
            </a:r>
          </a:p>
        </p:txBody>
      </p:sp>
      <p:sp>
        <p:nvSpPr>
          <p:cNvPr id="2" name="Content Placeholder 1"/>
          <p:cNvSpPr>
            <a:spLocks noGrp="1"/>
          </p:cNvSpPr>
          <p:nvPr>
            <p:ph idx="1"/>
          </p:nvPr>
        </p:nvSpPr>
        <p:spPr/>
        <p:txBody>
          <a:bodyPr/>
          <a:lstStyle/>
          <a:p>
            <a:endParaRPr lang="en-GB"/>
          </a:p>
        </p:txBody>
      </p:sp>
      <p:sp>
        <p:nvSpPr>
          <p:cNvPr id="48130" name="Slide Number Placeholder 3"/>
          <p:cNvSpPr>
            <a:spLocks noGrp="1"/>
          </p:cNvSpPr>
          <p:nvPr>
            <p:ph type="sldNum" sz="quarter" idx="12"/>
          </p:nvPr>
        </p:nvSpPr>
        <p:spPr>
          <a:noFill/>
        </p:spPr>
        <p:txBody>
          <a:bodyPr/>
          <a:lstStyle/>
          <a:p>
            <a:fld id="{A4753B3C-BA57-4EE9-903E-FE6B560719A2}" type="slidenum">
              <a:rPr lang="en-GB" smtClean="0"/>
              <a:pPr/>
              <a:t>22</a:t>
            </a:fld>
            <a:endParaRPr lang="en-GB" dirty="0" smtClean="0"/>
          </a:p>
        </p:txBody>
      </p:sp>
      <p:pic>
        <p:nvPicPr>
          <p:cNvPr id="48132" name="Picture 3" descr="ELSRate2x"/>
          <p:cNvPicPr>
            <a:picLocks noChangeAspect="1" noChangeArrowheads="1" noCrop="1"/>
          </p:cNvPicPr>
          <p:nvPr/>
        </p:nvPicPr>
        <p:blipFill>
          <a:blip r:embed="rId3" cstate="print"/>
          <a:srcRect/>
          <a:stretch>
            <a:fillRect/>
          </a:stretch>
        </p:blipFill>
        <p:spPr bwMode="auto">
          <a:xfrm>
            <a:off x="611188" y="908050"/>
            <a:ext cx="7704137"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ENERGY SYSTEM SECURITY</a:t>
            </a:r>
            <a:endParaRPr lang="en-GB" sz="1400" dirty="0" smtClean="0"/>
          </a:p>
        </p:txBody>
      </p:sp>
      <p:sp>
        <p:nvSpPr>
          <p:cNvPr id="36867" name="Rectangle 7"/>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dirty="0" smtClean="0"/>
              <a:t>Find least cost system configuration given values of different services.</a:t>
            </a:r>
          </a:p>
          <a:p>
            <a:pPr eaLnBrk="1" hangingPunct="1">
              <a:buFontTx/>
              <a:buNone/>
            </a:pPr>
            <a:endParaRPr lang="en-GB" dirty="0" smtClean="0"/>
          </a:p>
          <a:p>
            <a:pPr eaLnBrk="1" hangingPunct="1">
              <a:lnSpc>
                <a:spcPct val="90000"/>
              </a:lnSpc>
              <a:buFontTx/>
              <a:buNone/>
            </a:pPr>
            <a:r>
              <a:rPr lang="en-GB" b="1" dirty="0" smtClean="0"/>
              <a:t>Objective</a:t>
            </a:r>
            <a:r>
              <a:rPr lang="en-GB" dirty="0" smtClean="0"/>
              <a:t>: least cost</a:t>
            </a:r>
          </a:p>
          <a:p>
            <a:pPr eaLnBrk="1" hangingPunct="1">
              <a:lnSpc>
                <a:spcPct val="90000"/>
              </a:lnSpc>
              <a:buFontTx/>
              <a:buNone/>
            </a:pPr>
            <a:r>
              <a:rPr lang="en-GB" b="1" dirty="0" smtClean="0"/>
              <a:t>Constraints</a:t>
            </a:r>
            <a:r>
              <a:rPr lang="en-GB" dirty="0" smtClean="0"/>
              <a:t>:</a:t>
            </a:r>
          </a:p>
          <a:p>
            <a:pPr>
              <a:lnSpc>
                <a:spcPct val="90000"/>
              </a:lnSpc>
              <a:buNone/>
            </a:pPr>
            <a:r>
              <a:rPr lang="en-GB" b="1" dirty="0" smtClean="0"/>
              <a:t>Decision variables</a:t>
            </a:r>
            <a:r>
              <a:rPr lang="en-GB" dirty="0" smtClean="0"/>
              <a:t>: </a:t>
            </a:r>
            <a:r>
              <a:rPr lang="en-GB" dirty="0"/>
              <a:t>technology capacities</a:t>
            </a:r>
          </a:p>
          <a:p>
            <a:pPr eaLnBrk="1" hangingPunct="1">
              <a:lnSpc>
                <a:spcPct val="90000"/>
              </a:lnSpc>
              <a:buFontTx/>
              <a:buNone/>
            </a:pPr>
            <a:r>
              <a:rPr lang="en-GB" b="1" dirty="0" smtClean="0"/>
              <a:t>Problem type</a:t>
            </a:r>
            <a:r>
              <a:rPr lang="en-GB" dirty="0" smtClean="0"/>
              <a:t>: non-linear continuous</a:t>
            </a:r>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23</a:t>
            </a:fld>
            <a:endParaRPr lang="en-GB"/>
          </a:p>
        </p:txBody>
      </p:sp>
    </p:spTree>
    <p:extLst>
      <p:ext uri="{BB962C8B-B14F-4D97-AF65-F5344CB8AC3E}">
        <p14:creationId xmlns:p14="http://schemas.microsoft.com/office/powerpoint/2010/main" val="428218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dirty="0" smtClean="0"/>
              <a:t>Energy security model - system</a:t>
            </a:r>
          </a:p>
        </p:txBody>
      </p:sp>
      <p:sp>
        <p:nvSpPr>
          <p:cNvPr id="5124" name="Rectangle 3"/>
          <p:cNvSpPr>
            <a:spLocks noGrp="1" noChangeArrowheads="1"/>
          </p:cNvSpPr>
          <p:nvPr>
            <p:ph idx="1"/>
          </p:nvPr>
        </p:nvSpPr>
        <p:spPr>
          <a:xfrm>
            <a:off x="683568" y="1340768"/>
            <a:ext cx="7815812" cy="4697427"/>
          </a:xfrm>
        </p:spPr>
        <p:txBody>
          <a:bodyPr/>
          <a:lstStyle/>
          <a:p>
            <a:pPr>
              <a:buNone/>
            </a:pPr>
            <a:r>
              <a:rPr lang="en-GB" sz="1200" dirty="0" smtClean="0"/>
              <a:t>A very simple illustrative service chain:</a:t>
            </a:r>
          </a:p>
          <a:p>
            <a:r>
              <a:rPr lang="en-GB" sz="1200" dirty="0" smtClean="0"/>
              <a:t>delivers 3 types of service – emergency, economic and leisure each with a different economic value per unit of energy</a:t>
            </a:r>
          </a:p>
          <a:p>
            <a:r>
              <a:rPr lang="en-GB" sz="1200" dirty="0" smtClean="0"/>
              <a:t>has 3 renewable sources, 2 distribution links, 1 store, each with an economic cost</a:t>
            </a:r>
          </a:p>
          <a:p>
            <a:pPr>
              <a:buFontTx/>
              <a:buNone/>
            </a:pPr>
            <a:endParaRPr lang="en-GB" sz="1200" b="1" dirty="0" smtClean="0">
              <a:solidFill>
                <a:srgbClr val="FF0000"/>
              </a:solidFill>
            </a:endParaRPr>
          </a:p>
          <a:p>
            <a:pPr>
              <a:buFontTx/>
              <a:buNone/>
            </a:pPr>
            <a:endParaRPr lang="en-GB" sz="1200" b="1" dirty="0" smtClean="0">
              <a:solidFill>
                <a:srgbClr val="FF0000"/>
              </a:solidFill>
            </a:endParaRPr>
          </a:p>
          <a:p>
            <a:pPr>
              <a:buFontTx/>
              <a:buNone/>
            </a:pPr>
            <a:endParaRPr lang="en-GB" sz="1200" b="1" dirty="0">
              <a:solidFill>
                <a:srgbClr val="FF0000"/>
              </a:solidFill>
            </a:endParaRPr>
          </a:p>
          <a:p>
            <a:pPr>
              <a:buFontTx/>
              <a:buNone/>
            </a:pPr>
            <a:endParaRPr lang="en-GB" sz="1200" b="1" dirty="0" smtClean="0">
              <a:solidFill>
                <a:srgbClr val="FF0000"/>
              </a:solidFill>
            </a:endParaRPr>
          </a:p>
          <a:p>
            <a:pPr>
              <a:buFontTx/>
              <a:buNone/>
            </a:pPr>
            <a:endParaRPr lang="en-GB" sz="1200" b="1" dirty="0" smtClean="0">
              <a:solidFill>
                <a:srgbClr val="FF0000"/>
              </a:solidFill>
            </a:endParaRPr>
          </a:p>
          <a:p>
            <a:pPr>
              <a:buFontTx/>
              <a:buNone/>
            </a:pPr>
            <a:endParaRPr lang="en-GB" sz="1200" b="1" dirty="0" smtClean="0">
              <a:solidFill>
                <a:srgbClr val="FF0000"/>
              </a:solidFill>
            </a:endParaRPr>
          </a:p>
          <a:p>
            <a:pPr>
              <a:buFontTx/>
              <a:buNone/>
            </a:pPr>
            <a:endParaRPr lang="en-GB" sz="1200" b="1" dirty="0">
              <a:solidFill>
                <a:srgbClr val="FF0000"/>
              </a:solidFill>
            </a:endParaRPr>
          </a:p>
          <a:p>
            <a:pPr>
              <a:buFontTx/>
              <a:buNone/>
            </a:pPr>
            <a:endParaRPr lang="en-GB" sz="1200" b="1" dirty="0" smtClean="0">
              <a:solidFill>
                <a:srgbClr val="FF0000"/>
              </a:solidFill>
            </a:endParaRPr>
          </a:p>
          <a:p>
            <a:pPr>
              <a:buFontTx/>
              <a:buNone/>
            </a:pPr>
            <a:endParaRPr lang="en-GB" sz="1200" b="1" dirty="0" smtClean="0">
              <a:solidFill>
                <a:srgbClr val="FF0000"/>
              </a:solidFill>
            </a:endParaRPr>
          </a:p>
          <a:p>
            <a:pPr>
              <a:buNone/>
            </a:pPr>
            <a:r>
              <a:rPr lang="en-GB" sz="1200" dirty="0" smtClean="0"/>
              <a:t>This system operates in across time periods (minutes, hours, days…)</a:t>
            </a:r>
            <a:endParaRPr lang="en-GB" sz="1200" dirty="0"/>
          </a:p>
          <a:p>
            <a:pPr>
              <a:buFontTx/>
              <a:buNone/>
            </a:pPr>
            <a:endParaRPr lang="en-GB" sz="1200" b="1" dirty="0" smtClean="0">
              <a:solidFill>
                <a:srgbClr val="FF0000"/>
              </a:solidFill>
            </a:endParaRPr>
          </a:p>
          <a:p>
            <a:pPr>
              <a:buFontTx/>
              <a:buNone/>
            </a:pPr>
            <a:r>
              <a:rPr lang="en-GB" sz="1200" dirty="0" smtClean="0"/>
              <a:t>Each individual component has a probability of: </a:t>
            </a:r>
          </a:p>
          <a:p>
            <a:pPr>
              <a:buFont typeface="+mj-lt"/>
              <a:buAutoNum type="arabicPeriod"/>
            </a:pPr>
            <a:r>
              <a:rPr lang="en-GB" sz="1200" dirty="0" smtClean="0"/>
              <a:t>Initial failure in a time period</a:t>
            </a:r>
          </a:p>
          <a:p>
            <a:pPr>
              <a:buFont typeface="+mj-lt"/>
              <a:buAutoNum type="arabicPeriod"/>
            </a:pPr>
            <a:r>
              <a:rPr lang="en-GB" sz="1200" dirty="0" smtClean="0"/>
              <a:t>Continuing failure in subsequent time periods (e.g. probability of being mended) - autocorrelation</a:t>
            </a:r>
          </a:p>
          <a:p>
            <a:pPr marL="0" indent="0">
              <a:buNone/>
            </a:pPr>
            <a:r>
              <a:rPr lang="en-GB" sz="1200" dirty="0" smtClean="0"/>
              <a:t>Additionally, renewables have non-random probabilities of intensity – most renewables have natural cycles.</a:t>
            </a:r>
          </a:p>
          <a:p>
            <a:pPr marL="0" indent="0">
              <a:buNone/>
            </a:pPr>
            <a:endParaRPr lang="en-GB" sz="1200" dirty="0" smtClean="0"/>
          </a:p>
          <a:p>
            <a:pPr>
              <a:buFontTx/>
              <a:buNone/>
            </a:pPr>
            <a:r>
              <a:rPr lang="en-GB" sz="1200" dirty="0" smtClean="0">
                <a:solidFill>
                  <a:srgbClr val="FF0000"/>
                </a:solidFill>
              </a:rPr>
              <a:t>[These probabilities might be dependent – i.e. probability of failure of 1 component is dependent on another, or covariant on an exogenous factor (e.g. weather), but this is not modelled here.]</a:t>
            </a:r>
          </a:p>
          <a:p>
            <a:pPr>
              <a:buFontTx/>
              <a:buNone/>
            </a:pPr>
            <a:endParaRPr lang="en-GB" sz="1200" dirty="0" smtClean="0"/>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24</a:t>
            </a:fld>
            <a:endParaRPr lang="en-GB"/>
          </a:p>
        </p:txBody>
      </p:sp>
      <p:pic>
        <p:nvPicPr>
          <p:cNvPr id="8067089"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592" y="2564904"/>
            <a:ext cx="6463760" cy="14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338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3528" y="1208442"/>
            <a:ext cx="7815812" cy="510087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200" dirty="0" smtClean="0"/>
              <a:t>The chart shows the variation over a sample time of:</a:t>
            </a:r>
          </a:p>
          <a:p>
            <a:r>
              <a:rPr lang="en-GB" sz="1200" dirty="0" smtClean="0"/>
              <a:t>Energy service demands (shaded areas) and supplies (red line)</a:t>
            </a:r>
          </a:p>
          <a:p>
            <a:r>
              <a:rPr lang="en-GB" sz="1200" dirty="0" smtClean="0"/>
              <a:t>Primary supply (blue line)</a:t>
            </a:r>
          </a:p>
          <a:p>
            <a:r>
              <a:rPr lang="en-GB" sz="1200" dirty="0" smtClean="0"/>
              <a:t>Storage (black squares)</a:t>
            </a:r>
          </a:p>
          <a:p>
            <a:r>
              <a:rPr lang="en-GB" sz="1200" dirty="0" err="1" smtClean="0"/>
              <a:t>Unserved</a:t>
            </a:r>
            <a:r>
              <a:rPr lang="en-GB" sz="1200" dirty="0" smtClean="0"/>
              <a:t> energy service </a:t>
            </a:r>
            <a:r>
              <a:rPr lang="en-GB" sz="1200" dirty="0"/>
              <a:t>of supply (columns)</a:t>
            </a:r>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smtClean="0"/>
          </a:p>
          <a:p>
            <a:pPr>
              <a:buFontTx/>
              <a:buNone/>
            </a:pPr>
            <a:r>
              <a:rPr lang="en-GB" sz="1200" b="1" dirty="0" smtClean="0">
                <a:solidFill>
                  <a:srgbClr val="FF0000"/>
                </a:solidFill>
              </a:rPr>
              <a:t>Note: </a:t>
            </a:r>
            <a:r>
              <a:rPr lang="en-GB" sz="1200" b="1" dirty="0">
                <a:solidFill>
                  <a:srgbClr val="FF0000"/>
                </a:solidFill>
              </a:rPr>
              <a:t>t</a:t>
            </a:r>
            <a:r>
              <a:rPr lang="en-GB" sz="1200" b="1" dirty="0" smtClean="0">
                <a:solidFill>
                  <a:srgbClr val="FF0000"/>
                </a:solidFill>
              </a:rPr>
              <a:t>his a system with a high probability of service loss for illustration</a:t>
            </a:r>
          </a:p>
          <a:p>
            <a:pPr>
              <a:buFontTx/>
              <a:buNone/>
            </a:pPr>
            <a:endParaRPr lang="en-GB" dirty="0" smtClean="0">
              <a:solidFill>
                <a:srgbClr val="FF0000"/>
              </a:solidFill>
            </a:endParaRPr>
          </a:p>
        </p:txBody>
      </p:sp>
      <p:sp>
        <p:nvSpPr>
          <p:cNvPr id="5123" name="Rectangle 2"/>
          <p:cNvSpPr>
            <a:spLocks noGrp="1" noChangeArrowheads="1"/>
          </p:cNvSpPr>
          <p:nvPr>
            <p:ph type="title"/>
          </p:nvPr>
        </p:nvSpPr>
        <p:spPr/>
        <p:txBody>
          <a:bodyPr/>
          <a:lstStyle/>
          <a:p>
            <a:r>
              <a:rPr lang="en-GB" dirty="0" smtClean="0"/>
              <a:t>Energy security model – system operation</a:t>
            </a:r>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25</a:t>
            </a:fld>
            <a:endParaRPr lang="en-GB"/>
          </a:p>
        </p:txBody>
      </p:sp>
      <p:pic>
        <p:nvPicPr>
          <p:cNvPr id="6" name="SecuritySim.avi">
            <a:hlinkClick r:id="" action="ppaction://media"/>
          </p:cNvPr>
          <p:cNvPicPr>
            <a:picLocks noChangeAspect="1"/>
          </p:cNvPicPr>
          <p:nvPr>
            <a:videoFile r:link="rId1"/>
            <p:extLst>
              <p:ext uri="{DAA4B4D4-6D71-4841-9C94-3DE7FCFB9230}">
                <p14:media xmlns:p14="http://schemas.microsoft.com/office/powerpoint/2010/main" r:embed="rId2">
                  <p14:trim st="2605.4098"/>
                </p14:media>
              </p:ext>
            </p:extLst>
          </p:nvPr>
        </p:nvPicPr>
        <p:blipFill>
          <a:blip r:embed="rId5" cstate="print"/>
          <a:stretch>
            <a:fillRect/>
          </a:stretch>
        </p:blipFill>
        <p:spPr>
          <a:xfrm>
            <a:off x="-21095" y="3284984"/>
            <a:ext cx="9144000" cy="3244850"/>
          </a:xfrm>
          <a:prstGeom prst="rect">
            <a:avLst/>
          </a:prstGeom>
        </p:spPr>
      </p:pic>
    </p:spTree>
    <p:extLst>
      <p:ext uri="{BB962C8B-B14F-4D97-AF65-F5344CB8AC3E}">
        <p14:creationId xmlns:p14="http://schemas.microsoft.com/office/powerpoint/2010/main" val="4236848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2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repeatCount="indefinite"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3528" y="1208442"/>
            <a:ext cx="7815812" cy="510087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200" dirty="0" smtClean="0"/>
              <a:t>The optimisation adjusts decision variables for the capacities of the supply chain components to find the minimum value of the objective function – the value of service (or loss thereof) plus the cost of system technologies . </a:t>
            </a:r>
          </a:p>
          <a:p>
            <a:pPr>
              <a:buFontTx/>
              <a:buNone/>
            </a:pPr>
            <a:endParaRPr lang="en-GB" sz="1200" dirty="0"/>
          </a:p>
          <a:p>
            <a:pPr>
              <a:buFontTx/>
              <a:buNone/>
            </a:pPr>
            <a:r>
              <a:rPr lang="en-GB" sz="1200" dirty="0" smtClean="0"/>
              <a:t>In this example, the values and capacities of the optimum system components are as follows:</a:t>
            </a:r>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smtClean="0"/>
          </a:p>
          <a:p>
            <a:pPr>
              <a:buFontTx/>
              <a:buNone/>
            </a:pPr>
            <a:endParaRPr lang="en-GB" dirty="0" smtClean="0">
              <a:solidFill>
                <a:srgbClr val="FF0000"/>
              </a:solidFill>
            </a:endParaRPr>
          </a:p>
        </p:txBody>
      </p:sp>
      <p:sp>
        <p:nvSpPr>
          <p:cNvPr id="5123" name="Rectangle 2"/>
          <p:cNvSpPr>
            <a:spLocks noGrp="1" noChangeArrowheads="1"/>
          </p:cNvSpPr>
          <p:nvPr>
            <p:ph type="title"/>
          </p:nvPr>
        </p:nvSpPr>
        <p:spPr/>
        <p:txBody>
          <a:bodyPr/>
          <a:lstStyle/>
          <a:p>
            <a:r>
              <a:rPr lang="en-GB" dirty="0" smtClean="0"/>
              <a:t>Energy security model – optimisation</a:t>
            </a:r>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26</a:t>
            </a:fld>
            <a:endParaRPr lang="en-GB"/>
          </a:p>
        </p:txBody>
      </p:sp>
      <p:pic>
        <p:nvPicPr>
          <p:cNvPr id="8068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4" y="2852936"/>
            <a:ext cx="47244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68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284984"/>
            <a:ext cx="377190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976394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ENERGY TRADE</a:t>
            </a:r>
            <a:endParaRPr lang="en-GB" sz="1400" dirty="0" smtClean="0"/>
          </a:p>
        </p:txBody>
      </p:sp>
      <p:sp>
        <p:nvSpPr>
          <p:cNvPr id="36867" name="Rectangle 7"/>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dirty="0" smtClean="0"/>
              <a:t>Find least cost system flow pattern given demands and supply costs.</a:t>
            </a:r>
          </a:p>
          <a:p>
            <a:pPr eaLnBrk="1" hangingPunct="1">
              <a:buFontTx/>
              <a:buNone/>
            </a:pPr>
            <a:endParaRPr lang="en-GB" dirty="0" smtClean="0"/>
          </a:p>
          <a:p>
            <a:pPr eaLnBrk="1" hangingPunct="1">
              <a:lnSpc>
                <a:spcPct val="90000"/>
              </a:lnSpc>
              <a:buFontTx/>
              <a:buNone/>
            </a:pPr>
            <a:r>
              <a:rPr lang="en-GB" b="1" dirty="0" smtClean="0"/>
              <a:t>Objective</a:t>
            </a:r>
            <a:r>
              <a:rPr lang="en-GB" dirty="0" smtClean="0"/>
              <a:t>: least cost</a:t>
            </a:r>
          </a:p>
          <a:p>
            <a:pPr eaLnBrk="1" hangingPunct="1">
              <a:lnSpc>
                <a:spcPct val="90000"/>
              </a:lnSpc>
              <a:buFontTx/>
              <a:buNone/>
            </a:pPr>
            <a:r>
              <a:rPr lang="en-GB" b="1" dirty="0" smtClean="0"/>
              <a:t>Constraints</a:t>
            </a:r>
            <a:r>
              <a:rPr lang="en-GB" dirty="0" smtClean="0"/>
              <a:t>: generation and trade link transmission capacities</a:t>
            </a:r>
          </a:p>
          <a:p>
            <a:pPr>
              <a:lnSpc>
                <a:spcPct val="90000"/>
              </a:lnSpc>
              <a:buNone/>
            </a:pPr>
            <a:r>
              <a:rPr lang="en-GB" b="1" dirty="0" smtClean="0"/>
              <a:t>Decision variables</a:t>
            </a:r>
            <a:r>
              <a:rPr lang="en-GB" dirty="0" smtClean="0"/>
              <a:t>: link flows</a:t>
            </a:r>
            <a:endParaRPr lang="en-GB" dirty="0"/>
          </a:p>
          <a:p>
            <a:pPr eaLnBrk="1" hangingPunct="1">
              <a:lnSpc>
                <a:spcPct val="90000"/>
              </a:lnSpc>
              <a:buFontTx/>
              <a:buNone/>
            </a:pPr>
            <a:r>
              <a:rPr lang="en-GB" b="1" dirty="0" smtClean="0"/>
              <a:t>Problem type</a:t>
            </a:r>
            <a:r>
              <a:rPr lang="en-GB" dirty="0" smtClean="0"/>
              <a:t>: linear continuous</a:t>
            </a:r>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27</a:t>
            </a:fld>
            <a:endParaRPr lang="en-GB" dirty="0"/>
          </a:p>
        </p:txBody>
      </p:sp>
    </p:spTree>
    <p:extLst>
      <p:ext uri="{BB962C8B-B14F-4D97-AF65-F5344CB8AC3E}">
        <p14:creationId xmlns:p14="http://schemas.microsoft.com/office/powerpoint/2010/main" val="2898057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GB" dirty="0" smtClean="0">
                <a:solidFill>
                  <a:schemeClr val="tx1"/>
                </a:solidFill>
              </a:rPr>
              <a:t>T</a:t>
            </a:r>
            <a:r>
              <a:rPr lang="en-GB" dirty="0" smtClean="0"/>
              <a:t>rade and security </a:t>
            </a:r>
            <a:endParaRPr lang="en-GB" dirty="0" smtClean="0">
              <a:solidFill>
                <a:srgbClr val="FF3300"/>
              </a:solidFill>
            </a:endParaRPr>
          </a:p>
        </p:txBody>
      </p:sp>
      <p:sp>
        <p:nvSpPr>
          <p:cNvPr id="33797" name="Rectangle 4"/>
          <p:cNvSpPr>
            <a:spLocks noGrp="1" noChangeArrowheads="1"/>
          </p:cNvSpPr>
          <p:nvPr>
            <p:ph idx="1"/>
          </p:nvPr>
        </p:nvSpPr>
        <p:spPr>
          <a:xfrm>
            <a:off x="428596" y="1231903"/>
            <a:ext cx="3214710" cy="4697427"/>
          </a:xfrm>
        </p:spPr>
        <p:txBody>
          <a:bodyPr/>
          <a:lstStyle/>
          <a:p>
            <a:pPr>
              <a:buFontTx/>
              <a:buNone/>
            </a:pPr>
            <a:r>
              <a:rPr lang="en-GB" sz="1200" dirty="0" smtClean="0"/>
              <a:t>International transmission for the exchange of renewable electricity, enhances security and reduces costs, because:</a:t>
            </a:r>
          </a:p>
          <a:p>
            <a:pPr>
              <a:buFontTx/>
              <a:buNone/>
            </a:pPr>
            <a:endParaRPr lang="en-GB" sz="1200" dirty="0" smtClean="0">
              <a:solidFill>
                <a:srgbClr val="3AAE4B"/>
              </a:solidFill>
            </a:endParaRPr>
          </a:p>
          <a:p>
            <a:pPr>
              <a:buFontTx/>
              <a:buNone/>
            </a:pPr>
            <a:r>
              <a:rPr lang="en-GB" sz="1200" b="1" dirty="0" smtClean="0">
                <a:solidFill>
                  <a:srgbClr val="3AAE4B"/>
                </a:solidFill>
              </a:rPr>
              <a:t>Different availabilities of low carbon energy sources</a:t>
            </a:r>
          </a:p>
          <a:p>
            <a:pPr>
              <a:buFontTx/>
              <a:buNone/>
            </a:pPr>
            <a:endParaRPr lang="en-GB" sz="1200" b="1" dirty="0" smtClean="0">
              <a:solidFill>
                <a:srgbClr val="3AAE4B"/>
              </a:solidFill>
            </a:endParaRPr>
          </a:p>
          <a:p>
            <a:pPr>
              <a:buFontTx/>
              <a:buNone/>
            </a:pPr>
            <a:r>
              <a:rPr lang="en-GB" sz="1200" b="1" dirty="0" smtClean="0">
                <a:solidFill>
                  <a:srgbClr val="3AAE4B"/>
                </a:solidFill>
              </a:rPr>
              <a:t>Geographical dispersion benefits demand and renewable diversity</a:t>
            </a:r>
          </a:p>
          <a:p>
            <a:pPr>
              <a:buFontTx/>
              <a:buNone/>
            </a:pPr>
            <a:endParaRPr lang="en-GB" sz="1200" dirty="0" smtClean="0">
              <a:solidFill>
                <a:srgbClr val="3AAE4B"/>
              </a:solidFill>
            </a:endParaRPr>
          </a:p>
          <a:p>
            <a:endParaRPr lang="en-GB" sz="1200" dirty="0" smtClean="0"/>
          </a:p>
          <a:p>
            <a:endParaRPr lang="en-GB" sz="1200" dirty="0" smtClean="0"/>
          </a:p>
          <a:p>
            <a:r>
              <a:rPr lang="en-GB" sz="1200" dirty="0" smtClean="0"/>
              <a:t>Possibility that the EU exchanges renewable electricity for gas from Russia etc. </a:t>
            </a:r>
          </a:p>
          <a:p>
            <a:endParaRPr lang="en-GB" sz="1200" dirty="0" smtClean="0"/>
          </a:p>
          <a:p>
            <a:r>
              <a:rPr lang="en-GB" sz="1200" b="1" dirty="0" smtClean="0">
                <a:solidFill>
                  <a:srgbClr val="FF0000"/>
                </a:solidFill>
              </a:rPr>
              <a:t>Exchange</a:t>
            </a:r>
            <a:r>
              <a:rPr lang="en-GB" sz="1200" dirty="0" smtClean="0"/>
              <a:t> of energy enhances security through co-dependency.</a:t>
            </a:r>
          </a:p>
          <a:p>
            <a:endParaRPr lang="en-GB" sz="1200" dirty="0" smtClean="0"/>
          </a:p>
          <a:p>
            <a:r>
              <a:rPr lang="en-GB" sz="1200" dirty="0" smtClean="0"/>
              <a:t>International transmission for the exchange of renewable electricity, enhances security and reduces costs</a:t>
            </a:r>
          </a:p>
        </p:txBody>
      </p:sp>
      <p:sp>
        <p:nvSpPr>
          <p:cNvPr id="33794" name="Slide Number Placeholder 3"/>
          <p:cNvSpPr>
            <a:spLocks noGrp="1"/>
          </p:cNvSpPr>
          <p:nvPr>
            <p:ph type="sldNum" sz="quarter" idx="12"/>
          </p:nvPr>
        </p:nvSpPr>
        <p:spPr bwMode="auto">
          <a:prstGeom prst="rect">
            <a:avLst/>
          </a:prstGeom>
          <a:noFill/>
          <a:ln>
            <a:miter lim="800000"/>
            <a:headEnd/>
            <a:tailEnd/>
          </a:ln>
        </p:spPr>
        <p:txBody>
          <a:bodyPr/>
          <a:lstStyle/>
          <a:p>
            <a:pPr algn="r"/>
            <a:fld id="{52A40D17-B5B8-47F2-A696-CFB0E9D3F6BB}" type="slidenum">
              <a:rPr lang="en-GB"/>
              <a:pPr algn="r"/>
              <a:t>28</a:t>
            </a:fld>
            <a:endParaRPr lang="en-GB"/>
          </a:p>
        </p:txBody>
      </p:sp>
      <p:pic>
        <p:nvPicPr>
          <p:cNvPr id="33796" name="Picture 3" descr="InterEnergy5x"/>
          <p:cNvPicPr>
            <a:picLocks noChangeAspect="1" noChangeArrowheads="1" noCrop="1"/>
          </p:cNvPicPr>
          <p:nvPr/>
        </p:nvPicPr>
        <p:blipFill>
          <a:blip r:embed="rId3" cstate="print"/>
          <a:srcRect/>
          <a:stretch>
            <a:fillRect/>
          </a:stretch>
        </p:blipFill>
        <p:spPr bwMode="auto">
          <a:xfrm>
            <a:off x="3500438" y="1519238"/>
            <a:ext cx="5500687" cy="5338762"/>
          </a:xfrm>
          <a:prstGeom prst="rect">
            <a:avLst/>
          </a:prstGeom>
          <a:noFill/>
          <a:ln w="9525">
            <a:noFill/>
            <a:miter lim="800000"/>
            <a:headEnd/>
            <a:tailEnd/>
          </a:ln>
        </p:spPr>
      </p:pic>
      <p:sp>
        <p:nvSpPr>
          <p:cNvPr id="7" name="Rectangle 4"/>
          <p:cNvSpPr txBox="1">
            <a:spLocks noChangeArrowheads="1"/>
          </p:cNvSpPr>
          <p:nvPr/>
        </p:nvSpPr>
        <p:spPr bwMode="auto">
          <a:xfrm>
            <a:off x="4143372" y="1000108"/>
            <a:ext cx="4714875" cy="4662488"/>
          </a:xfrm>
          <a:prstGeom prst="rect">
            <a:avLst/>
          </a:prstGeom>
          <a:noFill/>
          <a:ln w="9525">
            <a:noFill/>
            <a:miter lim="800000"/>
            <a:headEnd/>
            <a:tailEnd/>
          </a:ln>
        </p:spPr>
        <p:txBody>
          <a:bodyPr/>
          <a:lstStyle/>
          <a:p>
            <a:pPr marL="342900" indent="-342900" eaLnBrk="0" hangingPunct="0">
              <a:spcBef>
                <a:spcPct val="20000"/>
              </a:spcBef>
              <a:defRPr/>
            </a:pPr>
            <a:r>
              <a:rPr lang="en-GB" sz="1200" kern="0" dirty="0">
                <a:latin typeface="+mn-lt"/>
                <a:cs typeface="+mn-cs"/>
              </a:rPr>
              <a:t>Animation shows trade model </a:t>
            </a:r>
            <a:r>
              <a:rPr lang="en-GB" sz="1200" kern="0" dirty="0"/>
              <a:t>optimising for one period</a:t>
            </a:r>
            <a:endParaRPr lang="en-GB" sz="1200" kern="0" dirty="0">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SETTING EU EURO VEHICLE AND FUEL STANDARDS</a:t>
            </a:r>
            <a:endParaRPr lang="en-GB" sz="1400" dirty="0" smtClean="0"/>
          </a:p>
        </p:txBody>
      </p:sp>
      <p:sp>
        <p:nvSpPr>
          <p:cNvPr id="36867" name="Rectangle 7"/>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dirty="0" smtClean="0"/>
              <a:t>Find least cost combination of measures to achieve air quality standards in European cities and set  Euro III/IV vehicle emissions  and fuel  quality standards</a:t>
            </a:r>
          </a:p>
          <a:p>
            <a:pPr eaLnBrk="1" hangingPunct="1">
              <a:buFontTx/>
              <a:buNone/>
            </a:pPr>
            <a:endParaRPr lang="en-GB" dirty="0" smtClean="0"/>
          </a:p>
          <a:p>
            <a:pPr eaLnBrk="1" hangingPunct="1">
              <a:lnSpc>
                <a:spcPct val="90000"/>
              </a:lnSpc>
              <a:buFontTx/>
              <a:buNone/>
            </a:pPr>
            <a:r>
              <a:rPr lang="en-GB" b="1" dirty="0" smtClean="0"/>
              <a:t>Objective</a:t>
            </a:r>
            <a:r>
              <a:rPr lang="en-GB" dirty="0" smtClean="0"/>
              <a:t>: least cost</a:t>
            </a:r>
          </a:p>
          <a:p>
            <a:pPr eaLnBrk="1" hangingPunct="1">
              <a:lnSpc>
                <a:spcPct val="90000"/>
              </a:lnSpc>
              <a:buFontTx/>
              <a:buNone/>
            </a:pPr>
            <a:r>
              <a:rPr lang="en-GB" b="1" dirty="0" smtClean="0"/>
              <a:t>Constraints</a:t>
            </a:r>
            <a:r>
              <a:rPr lang="en-GB" dirty="0" smtClean="0"/>
              <a:t>:</a:t>
            </a:r>
          </a:p>
          <a:p>
            <a:pPr>
              <a:lnSpc>
                <a:spcPct val="90000"/>
              </a:lnSpc>
              <a:buNone/>
            </a:pPr>
            <a:r>
              <a:rPr lang="en-GB" b="1" dirty="0" smtClean="0"/>
              <a:t>Decision variables</a:t>
            </a:r>
            <a:r>
              <a:rPr lang="en-GB" dirty="0" smtClean="0"/>
              <a:t>: discrete  vehicle  emission control and fuel quality packages</a:t>
            </a:r>
            <a:endParaRPr lang="en-GB" dirty="0"/>
          </a:p>
          <a:p>
            <a:pPr eaLnBrk="1" hangingPunct="1">
              <a:lnSpc>
                <a:spcPct val="90000"/>
              </a:lnSpc>
              <a:buFontTx/>
              <a:buNone/>
            </a:pPr>
            <a:r>
              <a:rPr lang="en-GB" b="1" dirty="0" smtClean="0"/>
              <a:t>Problem type</a:t>
            </a:r>
            <a:r>
              <a:rPr lang="en-GB" dirty="0" smtClean="0"/>
              <a:t>: discrete combinatorial</a:t>
            </a:r>
          </a:p>
          <a:p>
            <a:pPr eaLnBrk="1" hangingPunct="1">
              <a:lnSpc>
                <a:spcPct val="90000"/>
              </a:lnSpc>
              <a:buFontTx/>
              <a:buNone/>
            </a:pPr>
            <a:r>
              <a:rPr lang="en-GB" b="1" dirty="0" smtClean="0"/>
              <a:t>Method: </a:t>
            </a:r>
            <a:r>
              <a:rPr lang="en-GB" dirty="0" smtClean="0"/>
              <a:t> bespoke multi-objective list ordering</a:t>
            </a:r>
          </a:p>
          <a:p>
            <a:pPr eaLnBrk="1" hangingPunct="1">
              <a:lnSpc>
                <a:spcPct val="90000"/>
              </a:lnSpc>
              <a:buFontTx/>
              <a:buNone/>
            </a:pPr>
            <a:endParaRPr lang="en-GB" b="1" dirty="0"/>
          </a:p>
          <a:p>
            <a:pPr eaLnBrk="1" hangingPunct="1">
              <a:lnSpc>
                <a:spcPct val="90000"/>
              </a:lnSpc>
              <a:buFontTx/>
              <a:buNone/>
            </a:pPr>
            <a:r>
              <a:rPr lang="en-GB" dirty="0" smtClean="0"/>
              <a:t>Note that in the increasing </a:t>
            </a:r>
            <a:r>
              <a:rPr lang="en-GB" b="1" dirty="0" smtClean="0"/>
              <a:t>system </a:t>
            </a:r>
            <a:r>
              <a:rPr lang="en-GB" dirty="0" smtClean="0"/>
              <a:t>cost curve that measures ‘pop in and out’ of the least cost mix.</a:t>
            </a:r>
          </a:p>
          <a:p>
            <a:pPr eaLnBrk="1" hangingPunct="1">
              <a:lnSpc>
                <a:spcPct val="90000"/>
              </a:lnSpc>
              <a:buFontTx/>
              <a:buNone/>
            </a:pPr>
            <a:endParaRPr lang="en-GB" b="1" dirty="0" smtClean="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29</a:t>
            </a:fld>
            <a:endParaRPr lang="en-GB" dirty="0"/>
          </a:p>
        </p:txBody>
      </p:sp>
    </p:spTree>
    <p:extLst>
      <p:ext uri="{BB962C8B-B14F-4D97-AF65-F5344CB8AC3E}">
        <p14:creationId xmlns:p14="http://schemas.microsoft.com/office/powerpoint/2010/main" val="825666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r>
              <a:rPr lang="en-GB" sz="1400" b="1" dirty="0" smtClean="0"/>
              <a:t>SYSTEM, MODEL, SIMULATION, OPTIMISATION</a:t>
            </a:r>
            <a:endParaRPr lang="en-GB" sz="1400" dirty="0" smtClean="0"/>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dirty="0" smtClean="0"/>
              <a:t>The </a:t>
            </a:r>
            <a:r>
              <a:rPr lang="en-GB" b="1" dirty="0" smtClean="0"/>
              <a:t>system</a:t>
            </a:r>
            <a:r>
              <a:rPr lang="en-GB" dirty="0" smtClean="0"/>
              <a:t> considered is a society energy and environment system. It always has a physical element, but may also have </a:t>
            </a:r>
            <a:r>
              <a:rPr lang="en-GB" dirty="0" smtClean="0"/>
              <a:t>human elements such as cost. </a:t>
            </a:r>
            <a:r>
              <a:rPr lang="en-GB" dirty="0" smtClean="0"/>
              <a:t>It may extend beyond energy demand and supply to the environmental or human health systems.</a:t>
            </a:r>
          </a:p>
          <a:p>
            <a:pPr eaLnBrk="1" hangingPunct="1">
              <a:buFontTx/>
              <a:buNone/>
            </a:pPr>
            <a:endParaRPr lang="en-GB" dirty="0" smtClean="0"/>
          </a:p>
          <a:p>
            <a:pPr eaLnBrk="1" hangingPunct="1">
              <a:buFontTx/>
              <a:buNone/>
            </a:pPr>
            <a:r>
              <a:rPr lang="en-GB" dirty="0" smtClean="0"/>
              <a:t>The system can:</a:t>
            </a:r>
          </a:p>
          <a:p>
            <a:r>
              <a:rPr lang="en-GB" dirty="0" smtClean="0"/>
              <a:t>Extend in size from a light bulb to an occupied building to a global trading system</a:t>
            </a:r>
            <a:endParaRPr lang="en-GB" dirty="0"/>
          </a:p>
          <a:p>
            <a:r>
              <a:rPr lang="en-GB" dirty="0"/>
              <a:t>Have processes </a:t>
            </a:r>
            <a:r>
              <a:rPr lang="en-GB" dirty="0" smtClean="0"/>
              <a:t>which are significant over seconds, hours, years or centuries</a:t>
            </a:r>
          </a:p>
          <a:p>
            <a:endParaRPr lang="en-GB" dirty="0"/>
          </a:p>
          <a:p>
            <a:pPr eaLnBrk="1" hangingPunct="1">
              <a:buFontTx/>
              <a:buNone/>
            </a:pPr>
            <a:r>
              <a:rPr lang="en-GB" dirty="0" smtClean="0"/>
              <a:t>A </a:t>
            </a:r>
            <a:r>
              <a:rPr lang="en-GB" b="1" dirty="0" smtClean="0"/>
              <a:t>model</a:t>
            </a:r>
            <a:r>
              <a:rPr lang="en-GB" dirty="0" smtClean="0"/>
              <a:t> </a:t>
            </a:r>
            <a:r>
              <a:rPr lang="en-GB" b="1" dirty="0" smtClean="0"/>
              <a:t>simulates</a:t>
            </a:r>
            <a:r>
              <a:rPr lang="en-GB" dirty="0" smtClean="0"/>
              <a:t> some inanimate physical and/or human features and processes of the system.</a:t>
            </a:r>
          </a:p>
          <a:p>
            <a:pPr eaLnBrk="1" hangingPunct="1">
              <a:buFontTx/>
              <a:buNone/>
            </a:pPr>
            <a:r>
              <a:rPr lang="en-GB" dirty="0" smtClean="0"/>
              <a:t>Generally the simulation requires complex sets of equations, often iterated,  that are not amenable to algebraic solution and thence manual optimisation.</a:t>
            </a:r>
          </a:p>
          <a:p>
            <a:pPr eaLnBrk="1" hangingPunct="1">
              <a:buFontTx/>
              <a:buNone/>
            </a:pPr>
            <a:endParaRPr lang="en-GB" dirty="0" smtClean="0"/>
          </a:p>
          <a:p>
            <a:pPr eaLnBrk="1" hangingPunct="1">
              <a:buFontTx/>
              <a:buNone/>
            </a:pPr>
            <a:r>
              <a:rPr lang="en-GB" dirty="0" smtClean="0"/>
              <a:t>A model is used to explore new possible system configurations and states in order to aid the development of systems and policies..</a:t>
            </a:r>
          </a:p>
          <a:p>
            <a:pPr eaLnBrk="1" hangingPunct="1">
              <a:buFontTx/>
              <a:buNone/>
            </a:pPr>
            <a:endParaRPr lang="en-GB" dirty="0" smtClean="0"/>
          </a:p>
          <a:p>
            <a:pPr>
              <a:buNone/>
            </a:pPr>
            <a:r>
              <a:rPr lang="en-GB" dirty="0" smtClean="0"/>
              <a:t>One </a:t>
            </a:r>
            <a:r>
              <a:rPr lang="en-GB" b="1" dirty="0" smtClean="0"/>
              <a:t>optimises</a:t>
            </a:r>
            <a:r>
              <a:rPr lang="en-GB" dirty="0" smtClean="0"/>
              <a:t> the system by finding combinations of system changes (physical measures, economic instruments, etc.), called </a:t>
            </a:r>
            <a:r>
              <a:rPr lang="en-GB" b="1" dirty="0" smtClean="0"/>
              <a:t> decision variables,</a:t>
            </a:r>
            <a:r>
              <a:rPr lang="en-GB" dirty="0" smtClean="0"/>
              <a:t> that will minimise (or maximise) some aspect(s) of system performance, called the </a:t>
            </a:r>
            <a:r>
              <a:rPr lang="en-GB" b="1" dirty="0" smtClean="0"/>
              <a:t>objective function</a:t>
            </a:r>
            <a:r>
              <a:rPr lang="en-GB" dirty="0" smtClean="0"/>
              <a:t>, subject to </a:t>
            </a:r>
            <a:r>
              <a:rPr lang="en-GB" b="1" dirty="0" smtClean="0"/>
              <a:t>constraints</a:t>
            </a:r>
            <a:r>
              <a:rPr lang="en-GB" dirty="0" smtClean="0"/>
              <a:t>.</a:t>
            </a:r>
          </a:p>
          <a:p>
            <a:pPr eaLnBrk="1" hangingPunct="1">
              <a:buFontTx/>
              <a:buNone/>
            </a:pPr>
            <a:endParaRPr lang="en-GB" dirty="0"/>
          </a:p>
          <a:p>
            <a:pPr eaLnBrk="1" hangingPunct="1">
              <a:buFontTx/>
              <a:buNone/>
            </a:pPr>
            <a:r>
              <a:rPr lang="en-GB" dirty="0" smtClean="0"/>
              <a:t>The </a:t>
            </a:r>
            <a:r>
              <a:rPr lang="en-GB" b="1" dirty="0" smtClean="0"/>
              <a:t>objective function</a:t>
            </a:r>
            <a:r>
              <a:rPr lang="en-GB" dirty="0" smtClean="0"/>
              <a:t> can be total cost,  or efficiency, or some composite penalty function including cost, carbon emission, size etc.</a:t>
            </a:r>
          </a:p>
          <a:p>
            <a:pPr eaLnBrk="1" hangingPunct="1">
              <a:buFontTx/>
              <a:buNone/>
            </a:pPr>
            <a:endParaRPr lang="en-GB" dirty="0" smtClean="0"/>
          </a:p>
          <a:p>
            <a:pPr eaLnBrk="1" hangingPunct="1">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xfrm>
            <a:off x="8458200" y="6453336"/>
            <a:ext cx="685800" cy="404664"/>
          </a:xfrm>
          <a:prstGeom prst="rect">
            <a:avLst/>
          </a:prstGeom>
          <a:noFill/>
          <a:ln>
            <a:miter lim="800000"/>
            <a:headEnd/>
            <a:tailEnd/>
          </a:ln>
        </p:spPr>
        <p:txBody>
          <a:bodyPr/>
          <a:lstStyle/>
          <a:p>
            <a:fld id="{EA4B7CB1-E9C6-4C38-9438-FC3F8CA10990}" type="slidenum">
              <a:rPr lang="en-GB"/>
              <a:pPr/>
              <a:t>3</a:t>
            </a:fld>
            <a:endParaRPr lang="en-GB" dirty="0"/>
          </a:p>
        </p:txBody>
      </p:sp>
    </p:spTree>
    <p:extLst>
      <p:ext uri="{BB962C8B-B14F-4D97-AF65-F5344CB8AC3E}">
        <p14:creationId xmlns:p14="http://schemas.microsoft.com/office/powerpoint/2010/main" val="2573434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noFill/>
        </p:spPr>
        <p:txBody>
          <a:bodyPr lIns="92075" tIns="46038" rIns="92075" bIns="46038" anchor="t"/>
          <a:lstStyle/>
          <a:p>
            <a:r>
              <a:rPr lang="en-US" dirty="0" smtClean="0"/>
              <a:t>European Auto Oil </a:t>
            </a:r>
            <a:r>
              <a:rPr lang="en-US" dirty="0" err="1" smtClean="0"/>
              <a:t>Programme</a:t>
            </a:r>
            <a:r>
              <a:rPr lang="en-US" dirty="0" smtClean="0"/>
              <a:t> </a:t>
            </a:r>
            <a:r>
              <a:rPr lang="en-US" dirty="0" err="1" smtClean="0"/>
              <a:t>modelling</a:t>
            </a:r>
            <a:r>
              <a:rPr lang="en-US" dirty="0" smtClean="0"/>
              <a:t> and </a:t>
            </a:r>
            <a:r>
              <a:rPr lang="en-US" dirty="0" err="1" smtClean="0"/>
              <a:t>optimisation</a:t>
            </a:r>
            <a:r>
              <a:rPr lang="en-US" dirty="0" smtClean="0"/>
              <a:t> process</a:t>
            </a:r>
          </a:p>
        </p:txBody>
      </p:sp>
      <p:sp>
        <p:nvSpPr>
          <p:cNvPr id="105475" name="Rectangle 1031"/>
          <p:cNvSpPr>
            <a:spLocks noGrp="1" noChangeArrowheads="1"/>
          </p:cNvSpPr>
          <p:nvPr>
            <p:ph idx="1"/>
          </p:nvPr>
        </p:nvSpPr>
        <p:spPr/>
        <p:txBody>
          <a:bodyPr/>
          <a:lstStyle/>
          <a:p>
            <a:pPr>
              <a:lnSpc>
                <a:spcPct val="160000"/>
              </a:lnSpc>
              <a:buFontTx/>
              <a:buNone/>
            </a:pPr>
            <a:r>
              <a:rPr lang="en-US" sz="1600" smtClean="0"/>
              <a:t>For each city :</a:t>
            </a:r>
          </a:p>
          <a:p>
            <a:pPr>
              <a:lnSpc>
                <a:spcPct val="160000"/>
              </a:lnSpc>
            </a:pPr>
            <a:r>
              <a:rPr lang="en-US" sz="1600" smtClean="0"/>
              <a:t>Set the urban emission reduction targets.</a:t>
            </a:r>
          </a:p>
          <a:p>
            <a:pPr>
              <a:lnSpc>
                <a:spcPct val="160000"/>
              </a:lnSpc>
            </a:pPr>
            <a:r>
              <a:rPr lang="en-US" sz="1600" smtClean="0"/>
              <a:t>Input the urban traffic and emission data for the country in which the city is located..</a:t>
            </a:r>
          </a:p>
          <a:p>
            <a:pPr>
              <a:lnSpc>
                <a:spcPct val="160000"/>
              </a:lnSpc>
            </a:pPr>
            <a:r>
              <a:rPr lang="en-US" sz="1600" smtClean="0"/>
              <a:t>Use TransOpt to estimate the stock turnover and fleet emission fractions by vintage in 2010 for the different vehicle categories.</a:t>
            </a:r>
          </a:p>
          <a:p>
            <a:pPr>
              <a:lnSpc>
                <a:spcPct val="160000"/>
              </a:lnSpc>
            </a:pPr>
            <a:r>
              <a:rPr lang="en-US" sz="1600" smtClean="0"/>
              <a:t>Use TransOpt to find the least cost combination of technical mechanisms (vehicle, fuel and I&amp;M packages) which achieves the required emission reduction.</a:t>
            </a:r>
          </a:p>
          <a:p>
            <a:pPr>
              <a:lnSpc>
                <a:spcPct val="160000"/>
              </a:lnSpc>
            </a:pPr>
            <a:r>
              <a:rPr lang="en-US" sz="1600" smtClean="0"/>
              <a:t>Apply the least cost combination to each of the 12 EU States and so estimate the total EU cost of that combination, and the emission reductions achieved in each State.</a:t>
            </a:r>
          </a:p>
        </p:txBody>
      </p:sp>
      <p:sp>
        <p:nvSpPr>
          <p:cNvPr id="4" name="Slide Number Placeholder 3"/>
          <p:cNvSpPr>
            <a:spLocks noGrp="1"/>
          </p:cNvSpPr>
          <p:nvPr>
            <p:ph type="sldNum" sz="quarter" idx="12"/>
          </p:nvPr>
        </p:nvSpPr>
        <p:spPr bwMode="auto">
          <a:xfrm>
            <a:off x="7010400" y="6572272"/>
            <a:ext cx="2133600" cy="285728"/>
          </a:xfrm>
          <a:prstGeom prst="rect">
            <a:avLst/>
          </a:prstGeom>
          <a:noFill/>
          <a:ln>
            <a:miter lim="800000"/>
            <a:headEnd/>
            <a:tailEnd/>
          </a:ln>
        </p:spPr>
        <p:txBody>
          <a:bodyPr/>
          <a:lstStyle/>
          <a:p>
            <a:fld id="{EA4B7CB1-E9C6-4C38-9438-FC3F8CA10990}" type="slidenum">
              <a:rPr lang="en-GB"/>
              <a:pPr/>
              <a:t>30</a:t>
            </a:fld>
            <a:endParaRPr lang="en-GB" dirty="0"/>
          </a:p>
        </p:txBody>
      </p:sp>
    </p:spTree>
    <p:extLst>
      <p:ext uri="{BB962C8B-B14F-4D97-AF65-F5344CB8AC3E}">
        <p14:creationId xmlns:p14="http://schemas.microsoft.com/office/powerpoint/2010/main" val="4157729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noFill/>
        </p:spPr>
        <p:txBody>
          <a:bodyPr lIns="92075" tIns="46038" rIns="92075" bIns="46038" anchor="t"/>
          <a:lstStyle/>
          <a:p>
            <a:r>
              <a:rPr lang="en-US" smtClean="0"/>
              <a:t>Overall package ordering and cost</a:t>
            </a:r>
          </a:p>
        </p:txBody>
      </p:sp>
      <p:sp>
        <p:nvSpPr>
          <p:cNvPr id="4" name="Content Placeholder 3"/>
          <p:cNvSpPr>
            <a:spLocks noGrp="1"/>
          </p:cNvSpPr>
          <p:nvPr>
            <p:ph idx="1"/>
          </p:nvPr>
        </p:nvSpPr>
        <p:spPr/>
        <p:txBody>
          <a:bodyPr/>
          <a:lstStyle/>
          <a:p>
            <a:endParaRPr lang="en-GB"/>
          </a:p>
        </p:txBody>
      </p:sp>
      <p:pic>
        <p:nvPicPr>
          <p:cNvPr id="111619" name="Picture 3"/>
          <p:cNvPicPr>
            <a:picLocks noChangeArrowheads="1"/>
          </p:cNvPicPr>
          <p:nvPr/>
        </p:nvPicPr>
        <p:blipFill>
          <a:blip r:embed="rId3" cstate="print"/>
          <a:srcRect/>
          <a:stretch>
            <a:fillRect/>
          </a:stretch>
        </p:blipFill>
        <p:spPr bwMode="auto">
          <a:xfrm>
            <a:off x="1042988" y="1039813"/>
            <a:ext cx="7477125" cy="4979987"/>
          </a:xfrm>
          <a:prstGeom prst="rect">
            <a:avLst/>
          </a:prstGeom>
          <a:noFill/>
          <a:ln w="9525">
            <a:noFill/>
            <a:miter lim="800000"/>
            <a:headEnd/>
            <a:tailEnd/>
          </a:ln>
        </p:spPr>
      </p:pic>
      <p:sp>
        <p:nvSpPr>
          <p:cNvPr id="5" name="Slide Number Placeholder 3"/>
          <p:cNvSpPr>
            <a:spLocks noGrp="1"/>
          </p:cNvSpPr>
          <p:nvPr>
            <p:ph type="sldNum" sz="quarter" idx="12"/>
          </p:nvPr>
        </p:nvSpPr>
        <p:spPr bwMode="auto">
          <a:xfrm>
            <a:off x="7010400" y="6572272"/>
            <a:ext cx="2133600" cy="285728"/>
          </a:xfrm>
          <a:prstGeom prst="rect">
            <a:avLst/>
          </a:prstGeom>
          <a:noFill/>
          <a:ln>
            <a:miter lim="800000"/>
            <a:headEnd/>
            <a:tailEnd/>
          </a:ln>
        </p:spPr>
        <p:txBody>
          <a:bodyPr/>
          <a:lstStyle/>
          <a:p>
            <a:fld id="{EA4B7CB1-E9C6-4C38-9438-FC3F8CA10990}" type="slidenum">
              <a:rPr lang="en-GB"/>
              <a:pPr/>
              <a:t>31</a:t>
            </a:fld>
            <a:endParaRPr lang="en-GB" dirty="0"/>
          </a:p>
        </p:txBody>
      </p:sp>
    </p:spTree>
    <p:extLst>
      <p:ext uri="{BB962C8B-B14F-4D97-AF65-F5344CB8AC3E}">
        <p14:creationId xmlns:p14="http://schemas.microsoft.com/office/powerpoint/2010/main" val="2509023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GB" dirty="0"/>
          </a:p>
        </p:txBody>
      </p:sp>
      <p:pic>
        <p:nvPicPr>
          <p:cNvPr id="112642" name="Picture 1026"/>
          <p:cNvPicPr>
            <a:picLocks noChangeArrowheads="1"/>
          </p:cNvPicPr>
          <p:nvPr/>
        </p:nvPicPr>
        <p:blipFill>
          <a:blip r:embed="rId3" cstate="print"/>
          <a:srcRect/>
          <a:stretch>
            <a:fillRect/>
          </a:stretch>
        </p:blipFill>
        <p:spPr bwMode="auto">
          <a:xfrm>
            <a:off x="3635896" y="548680"/>
            <a:ext cx="5276850" cy="6143625"/>
          </a:xfrm>
          <a:prstGeom prst="rect">
            <a:avLst/>
          </a:prstGeom>
          <a:noFill/>
          <a:ln w="9525">
            <a:noFill/>
            <a:miter lim="800000"/>
            <a:headEnd/>
            <a:tailEnd/>
          </a:ln>
        </p:spPr>
      </p:pic>
      <p:sp>
        <p:nvSpPr>
          <p:cNvPr id="112643" name="Rectangle 1027"/>
          <p:cNvSpPr>
            <a:spLocks noGrp="1" noChangeArrowheads="1"/>
          </p:cNvSpPr>
          <p:nvPr>
            <p:ph type="title"/>
          </p:nvPr>
        </p:nvSpPr>
        <p:spPr>
          <a:xfrm>
            <a:off x="467544" y="1412776"/>
            <a:ext cx="2631236" cy="2136870"/>
          </a:xfrm>
        </p:spPr>
        <p:txBody>
          <a:bodyPr/>
          <a:lstStyle/>
          <a:p>
            <a:pPr algn="l"/>
            <a:r>
              <a:rPr lang="en-US" dirty="0" smtClean="0"/>
              <a:t>EU package combinations</a:t>
            </a:r>
            <a:br>
              <a:rPr lang="en-US" dirty="0" smtClean="0"/>
            </a:br>
            <a:r>
              <a:rPr lang="en-US" dirty="0" smtClean="0"/>
              <a:t>example</a:t>
            </a:r>
            <a:br>
              <a:rPr lang="en-US" dirty="0" smtClean="0"/>
            </a:br>
            <a:r>
              <a:rPr lang="en-US" dirty="0"/>
              <a:t/>
            </a:r>
            <a:br>
              <a:rPr lang="en-US" dirty="0"/>
            </a:br>
            <a:r>
              <a:rPr lang="en-US" dirty="0" smtClean="0"/>
              <a:t/>
            </a:r>
            <a:br>
              <a:rPr lang="en-US" dirty="0" smtClean="0"/>
            </a:br>
            <a:r>
              <a:rPr lang="en-US" b="0" dirty="0" smtClean="0"/>
              <a:t>Note packages can appear, disappear and reappear</a:t>
            </a:r>
            <a:r>
              <a:rPr lang="en-US" dirty="0" smtClean="0"/>
              <a:t/>
            </a:r>
            <a:br>
              <a:rPr lang="en-US" dirty="0" smtClean="0"/>
            </a:br>
            <a:endParaRPr lang="en-US" dirty="0" smtClean="0"/>
          </a:p>
        </p:txBody>
      </p:sp>
    </p:spTree>
    <p:extLst>
      <p:ext uri="{BB962C8B-B14F-4D97-AF65-F5344CB8AC3E}">
        <p14:creationId xmlns:p14="http://schemas.microsoft.com/office/powerpoint/2010/main" val="610665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OPTIMISATION: PROBLEM TYPES AND METHODS</a:t>
            </a:r>
            <a:endParaRPr lang="en-GB" sz="1400" dirty="0" smtClean="0"/>
          </a:p>
        </p:txBody>
      </p:sp>
      <p:sp>
        <p:nvSpPr>
          <p:cNvPr id="36867" name="Rectangle 7"/>
          <p:cNvSpPr>
            <a:spLocks noGrp="1" noChangeArrowheads="1"/>
          </p:cNvSpPr>
          <p:nvPr>
            <p:ph idx="1"/>
          </p:nvPr>
        </p:nvSpPr>
        <p:spPr bwMode="auto">
          <a:xfrm>
            <a:off x="571500" y="1071562"/>
            <a:ext cx="8229600" cy="538177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GB" b="1" dirty="0" smtClean="0"/>
              <a:t>Problem types – usually related to system simulation</a:t>
            </a:r>
          </a:p>
          <a:p>
            <a:r>
              <a:rPr lang="en-GB" dirty="0"/>
              <a:t>D</a:t>
            </a:r>
            <a:r>
              <a:rPr lang="en-GB" dirty="0" smtClean="0"/>
              <a:t>iscrete / continuous</a:t>
            </a:r>
          </a:p>
          <a:p>
            <a:r>
              <a:rPr lang="en-GB" dirty="0"/>
              <a:t>L</a:t>
            </a:r>
            <a:r>
              <a:rPr lang="en-GB" dirty="0" smtClean="0"/>
              <a:t>inear / non-linear</a:t>
            </a:r>
          </a:p>
          <a:p>
            <a:r>
              <a:rPr lang="en-GB" dirty="0" smtClean="0"/>
              <a:t>Static / dynamic</a:t>
            </a:r>
          </a:p>
          <a:p>
            <a:r>
              <a:rPr lang="en-GB" dirty="0" smtClean="0"/>
              <a:t>Single / multi objective</a:t>
            </a:r>
            <a:endParaRPr lang="en-GB" dirty="0"/>
          </a:p>
          <a:p>
            <a:r>
              <a:rPr lang="en-GB" dirty="0"/>
              <a:t>R</a:t>
            </a:r>
            <a:r>
              <a:rPr lang="en-GB" dirty="0" smtClean="0"/>
              <a:t>ecipe, order, scheduling, combinatorial problems etc.</a:t>
            </a:r>
          </a:p>
          <a:p>
            <a:pPr>
              <a:buNone/>
            </a:pPr>
            <a:endParaRPr lang="en-GB" dirty="0" smtClean="0"/>
          </a:p>
          <a:p>
            <a:pPr>
              <a:buNone/>
            </a:pPr>
            <a:r>
              <a:rPr lang="en-GB" dirty="0" smtClean="0"/>
              <a:t>There are many </a:t>
            </a:r>
            <a:r>
              <a:rPr lang="en-GB" dirty="0" err="1" smtClean="0"/>
              <a:t>many</a:t>
            </a:r>
            <a:r>
              <a:rPr lang="en-GB" dirty="0" smtClean="0"/>
              <a:t> techniques.</a:t>
            </a:r>
          </a:p>
          <a:p>
            <a:pPr>
              <a:buNone/>
            </a:pPr>
            <a:r>
              <a:rPr lang="en-GB" dirty="0">
                <a:hlinkClick r:id="rId3"/>
              </a:rPr>
              <a:t>http://en.wikipedia.org/wiki/Optimization_%</a:t>
            </a:r>
            <a:r>
              <a:rPr lang="en-GB" dirty="0" smtClean="0">
                <a:hlinkClick r:id="rId3"/>
              </a:rPr>
              <a:t>28mathematics%29</a:t>
            </a:r>
            <a:r>
              <a:rPr lang="en-GB" dirty="0" smtClean="0"/>
              <a:t> </a:t>
            </a:r>
            <a:endParaRPr lang="en-GB" dirty="0"/>
          </a:p>
          <a:p>
            <a:pPr>
              <a:buNone/>
            </a:pPr>
            <a:endParaRPr lang="en-GB" dirty="0"/>
          </a:p>
          <a:p>
            <a:pPr>
              <a:buNone/>
            </a:pPr>
            <a:r>
              <a:rPr lang="en-GB" dirty="0" smtClean="0"/>
              <a:t>Some common optimisation techniques used for energy systems:</a:t>
            </a:r>
          </a:p>
          <a:p>
            <a:r>
              <a:rPr lang="en-GB" b="1" dirty="0"/>
              <a:t>Linear programming </a:t>
            </a:r>
            <a:r>
              <a:rPr lang="en-GB" dirty="0"/>
              <a:t>(LP) for continuous linear systems</a:t>
            </a:r>
          </a:p>
          <a:p>
            <a:r>
              <a:rPr lang="en-GB" b="1" dirty="0" smtClean="0"/>
              <a:t>Hill climb / steepest descent </a:t>
            </a:r>
            <a:r>
              <a:rPr lang="en-GB" dirty="0" smtClean="0"/>
              <a:t>for continuous linear or non-linear systems</a:t>
            </a:r>
          </a:p>
          <a:p>
            <a:r>
              <a:rPr lang="en-GB" b="1" dirty="0" smtClean="0"/>
              <a:t>Genetic, particle swarm and other biological algorithms </a:t>
            </a:r>
            <a:r>
              <a:rPr lang="en-GB" dirty="0" smtClean="0"/>
              <a:t>for most types of problem</a:t>
            </a:r>
          </a:p>
          <a:p>
            <a:pPr eaLnBrk="1" hangingPunct="1">
              <a:buFontTx/>
              <a:buNone/>
            </a:pPr>
            <a:endParaRPr lang="en-GB" dirty="0" smtClean="0"/>
          </a:p>
          <a:p>
            <a:pPr eaLnBrk="1" hangingPunct="1">
              <a:buFontTx/>
              <a:buNone/>
            </a:pPr>
            <a:r>
              <a:rPr lang="en-GB" dirty="0" smtClean="0"/>
              <a:t>Choose the appropriate technique for the problem for best speed and accuracy.</a:t>
            </a:r>
          </a:p>
          <a:p>
            <a:pPr eaLnBrk="1" hangingPunct="1">
              <a:buFontTx/>
              <a:buNone/>
            </a:pPr>
            <a:endParaRPr lang="en-GB" dirty="0" smtClean="0"/>
          </a:p>
          <a:p>
            <a:pPr eaLnBrk="1" hangingPunct="1">
              <a:buFontTx/>
              <a:buNone/>
            </a:pPr>
            <a:r>
              <a:rPr lang="en-GB" dirty="0" smtClean="0"/>
              <a:t>Multiple techniques can be used iteratively for some problems.</a:t>
            </a:r>
          </a:p>
          <a:p>
            <a:pPr eaLnBrk="1" hangingPunct="1">
              <a:buFontTx/>
              <a:buNone/>
            </a:pPr>
            <a:endParaRPr lang="en-GB" dirty="0"/>
          </a:p>
          <a:p>
            <a:pPr eaLnBrk="1" hangingPunct="1">
              <a:buFontTx/>
              <a:buNone/>
            </a:pPr>
            <a:r>
              <a:rPr lang="en-GB" dirty="0" smtClean="0"/>
              <a:t>For some problems specially tailored techniques can be more efficient </a:t>
            </a:r>
            <a:r>
              <a:rPr lang="en-GB" dirty="0" smtClean="0"/>
              <a:t>(finding good solutions with fewer calculations) </a:t>
            </a:r>
            <a:r>
              <a:rPr lang="en-GB" dirty="0" smtClean="0"/>
              <a:t>and accurate.</a:t>
            </a:r>
          </a:p>
          <a:p>
            <a:pPr eaLnBrk="1" hangingPunct="1">
              <a:buFontTx/>
              <a:buNone/>
            </a:pPr>
            <a:endParaRPr lang="en-GB" dirty="0"/>
          </a:p>
          <a:p>
            <a:pPr eaLnBrk="1" hangingPunct="1">
              <a:buFontTx/>
              <a:buNone/>
            </a:pPr>
            <a:endParaRPr lang="en-GB" dirty="0" smtClean="0"/>
          </a:p>
          <a:p>
            <a:pPr eaLnBrk="1" hangingPunct="1">
              <a:buFontTx/>
              <a:buNone/>
            </a:pPr>
            <a:endParaRPr lang="en-GB" dirty="0" smtClean="0"/>
          </a:p>
          <a:p>
            <a:pPr eaLnBrk="1" hangingPunct="1">
              <a:lnSpc>
                <a:spcPct val="90000"/>
              </a:lnSpc>
              <a:buFontTx/>
              <a:buNone/>
            </a:pPr>
            <a:endParaRPr lang="en-GB" dirty="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xfrm>
            <a:off x="8460432" y="6525344"/>
            <a:ext cx="683568" cy="332656"/>
          </a:xfrm>
          <a:prstGeom prst="rect">
            <a:avLst/>
          </a:prstGeom>
          <a:noFill/>
          <a:ln>
            <a:miter lim="800000"/>
            <a:headEnd/>
            <a:tailEnd/>
          </a:ln>
        </p:spPr>
        <p:txBody>
          <a:bodyPr/>
          <a:lstStyle/>
          <a:p>
            <a:fld id="{EA4B7CB1-E9C6-4C38-9438-FC3F8CA10990}" type="slidenum">
              <a:rPr lang="en-GB"/>
              <a:pPr/>
              <a:t>4</a:t>
            </a:fld>
            <a:endParaRPr lang="en-GB" dirty="0"/>
          </a:p>
        </p:txBody>
      </p:sp>
    </p:spTree>
    <p:extLst>
      <p:ext uri="{BB962C8B-B14F-4D97-AF65-F5344CB8AC3E}">
        <p14:creationId xmlns:p14="http://schemas.microsoft.com/office/powerpoint/2010/main" val="4215230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GB" sz="1400" dirty="0" smtClean="0"/>
              <a:t>SOME NICE </a:t>
            </a:r>
            <a:r>
              <a:rPr lang="en-GB" sz="1400" dirty="0"/>
              <a:t>AND NASTY </a:t>
            </a:r>
            <a:r>
              <a:rPr lang="en-GB" sz="1400" dirty="0" smtClean="0"/>
              <a:t>PROBLEMS</a:t>
            </a:r>
            <a:br>
              <a:rPr lang="en-GB" sz="1400" dirty="0" smtClean="0"/>
            </a:br>
            <a:r>
              <a:rPr lang="en-GB" sz="1400" dirty="0"/>
              <a:t/>
            </a:r>
            <a:br>
              <a:rPr lang="en-GB" sz="1400" dirty="0"/>
            </a:br>
            <a:r>
              <a:rPr lang="en-GB" sz="1400" dirty="0"/>
              <a:t/>
            </a:r>
            <a:br>
              <a:rPr lang="en-GB" sz="1400" dirty="0"/>
            </a:br>
            <a:endParaRPr lang="en-GB" sz="1400" dirty="0" smtClean="0"/>
          </a:p>
        </p:txBody>
      </p:sp>
      <p:sp>
        <p:nvSpPr>
          <p:cNvPr id="36867" name="Rectangle 7"/>
          <p:cNvSpPr>
            <a:spLocks noGrp="1" noChangeArrowheads="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buNone/>
            </a:pPr>
            <a:r>
              <a:rPr lang="en-GB" dirty="0"/>
              <a:t>In the pitch dark, you are parachuted into a field. How do you find the lowest spot</a:t>
            </a:r>
            <a:r>
              <a:rPr lang="en-GB" dirty="0" smtClean="0"/>
              <a:t>?</a:t>
            </a:r>
          </a:p>
          <a:p>
            <a:pPr>
              <a:buNone/>
            </a:pPr>
            <a:r>
              <a:rPr lang="en-GB" dirty="0" smtClean="0"/>
              <a:t>How does prior knowledge help?</a:t>
            </a:r>
          </a:p>
          <a:p>
            <a:pPr>
              <a:buNone/>
            </a:pPr>
            <a:endParaRPr lang="en-GB" dirty="0"/>
          </a:p>
          <a:p>
            <a:pPr>
              <a:buNone/>
            </a:pPr>
            <a:r>
              <a:rPr lang="en-GB" b="1" dirty="0" smtClean="0"/>
              <a:t>Nice. </a:t>
            </a:r>
            <a:r>
              <a:rPr lang="en-GB" dirty="0" smtClean="0"/>
              <a:t> Just step downhill.</a:t>
            </a:r>
            <a:endParaRPr lang="en-GB" b="1" dirty="0" smtClean="0"/>
          </a:p>
          <a:p>
            <a:pPr>
              <a:buNone/>
            </a:pPr>
            <a:endParaRPr lang="en-GB" dirty="0"/>
          </a:p>
          <a:p>
            <a:pPr>
              <a:buNone/>
            </a:pPr>
            <a:endParaRPr lang="en-GB" dirty="0" smtClean="0"/>
          </a:p>
          <a:p>
            <a:pPr>
              <a:buNone/>
            </a:pPr>
            <a:endParaRPr lang="en-GB" dirty="0" smtClean="0"/>
          </a:p>
          <a:p>
            <a:pPr>
              <a:buNone/>
            </a:pPr>
            <a:endParaRPr lang="en-GB" dirty="0"/>
          </a:p>
          <a:p>
            <a:pPr>
              <a:buNone/>
            </a:pPr>
            <a:endParaRPr lang="en-GB" dirty="0" smtClean="0"/>
          </a:p>
          <a:p>
            <a:pPr>
              <a:buNone/>
            </a:pPr>
            <a:endParaRPr lang="en-GB" dirty="0"/>
          </a:p>
          <a:p>
            <a:pPr>
              <a:buNone/>
            </a:pPr>
            <a:endParaRPr lang="en-GB" dirty="0" smtClean="0"/>
          </a:p>
          <a:p>
            <a:pPr>
              <a:buNone/>
            </a:pPr>
            <a:endParaRPr lang="en-GB" dirty="0"/>
          </a:p>
          <a:p>
            <a:pPr>
              <a:buNone/>
            </a:pPr>
            <a:endParaRPr lang="en-GB" dirty="0" smtClean="0"/>
          </a:p>
          <a:p>
            <a:pPr>
              <a:buNone/>
            </a:pPr>
            <a:r>
              <a:rPr lang="en-GB" b="1" dirty="0" smtClean="0"/>
              <a:t>Not so nice. </a:t>
            </a:r>
            <a:r>
              <a:rPr lang="en-GB" dirty="0" smtClean="0"/>
              <a:t>For these need to restart in different places </a:t>
            </a:r>
          </a:p>
          <a:p>
            <a:pPr>
              <a:buNone/>
            </a:pPr>
            <a:r>
              <a:rPr lang="en-GB" dirty="0" smtClean="0"/>
              <a:t>in the hope of starting on a slope to a global minimum..</a:t>
            </a:r>
          </a:p>
          <a:p>
            <a:pPr>
              <a:buNone/>
            </a:pPr>
            <a:endParaRPr lang="en-GB" dirty="0" smtClean="0"/>
          </a:p>
          <a:p>
            <a:pPr>
              <a:buNone/>
            </a:pPr>
            <a:r>
              <a:rPr lang="en-GB" b="1" dirty="0" smtClean="0"/>
              <a:t>Multiple minima. </a:t>
            </a:r>
            <a:r>
              <a:rPr lang="en-GB" dirty="0" smtClean="0"/>
              <a:t>Might start in global minimum valley</a:t>
            </a:r>
            <a:endParaRPr lang="en-GB" b="1" dirty="0" smtClean="0"/>
          </a:p>
          <a:p>
            <a:pPr>
              <a:buNone/>
            </a:pPr>
            <a:endParaRPr lang="en-GB" b="1" dirty="0"/>
          </a:p>
          <a:p>
            <a:pPr>
              <a:buNone/>
            </a:pPr>
            <a:r>
              <a:rPr lang="en-GB" b="1" dirty="0" smtClean="0"/>
              <a:t>Nasty. </a:t>
            </a:r>
            <a:r>
              <a:rPr lang="en-GB" dirty="0" smtClean="0"/>
              <a:t>No gradient, might stumble </a:t>
            </a:r>
            <a:r>
              <a:rPr lang="en-GB" dirty="0"/>
              <a:t>on </a:t>
            </a:r>
            <a:r>
              <a:rPr lang="en-GB" dirty="0" smtClean="0"/>
              <a:t>broad minimum</a:t>
            </a:r>
            <a:r>
              <a:rPr lang="en-GB" dirty="0"/>
              <a:t>.</a:t>
            </a:r>
            <a:endParaRPr lang="en-GB" b="1" dirty="0"/>
          </a:p>
          <a:p>
            <a:pPr>
              <a:buNone/>
            </a:pPr>
            <a:endParaRPr lang="en-GB" b="1" dirty="0" smtClean="0"/>
          </a:p>
          <a:p>
            <a:pPr>
              <a:buNone/>
            </a:pPr>
            <a:r>
              <a:rPr lang="en-GB" b="1" dirty="0" smtClean="0"/>
              <a:t>Very nasty.</a:t>
            </a:r>
            <a:r>
              <a:rPr lang="en-GB" dirty="0"/>
              <a:t> No </a:t>
            </a:r>
            <a:r>
              <a:rPr lang="en-GB" dirty="0" smtClean="0"/>
              <a:t>gradient, might stumble on narrow minimum.</a:t>
            </a:r>
            <a:endParaRPr lang="en-GB" b="1" dirty="0" smtClean="0"/>
          </a:p>
        </p:txBody>
      </p:sp>
      <p:sp>
        <p:nvSpPr>
          <p:cNvPr id="36868" name="Slide Number Placeholder 3"/>
          <p:cNvSpPr>
            <a:spLocks noGrp="1"/>
          </p:cNvSpPr>
          <p:nvPr>
            <p:ph type="sldNum" sz="quarter" idx="12"/>
          </p:nvPr>
        </p:nvSpPr>
        <p:spPr bwMode="auto">
          <a:prstGeom prst="rect">
            <a:avLst/>
          </a:prstGeom>
          <a:noFill/>
          <a:ln>
            <a:miter lim="800000"/>
            <a:headEnd/>
            <a:tailEnd/>
          </a:ln>
        </p:spPr>
        <p:txBody>
          <a:bodyPr/>
          <a:lstStyle/>
          <a:p>
            <a:fld id="{EA4B7CB1-E9C6-4C38-9438-FC3F8CA10990}" type="slidenum">
              <a:rPr lang="en-GB"/>
              <a:pPr/>
              <a:t>5</a:t>
            </a:fld>
            <a:endParaRPr lang="en-GB"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931" y="1770382"/>
            <a:ext cx="3770432" cy="2267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067" y="4218519"/>
            <a:ext cx="3206591" cy="251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60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r>
              <a:rPr lang="en-GB" sz="1400" b="1" dirty="0" smtClean="0"/>
              <a:t>SOME OBSERVATIONS</a:t>
            </a:r>
            <a:endParaRPr lang="en-GB" sz="1400" dirty="0" smtClean="0"/>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r>
              <a:rPr lang="en-GB" dirty="0" smtClean="0"/>
              <a:t>All knowledge is approximate. Optimisation for developing energy technologies and policy often require highly uncertain assumptions about the future.</a:t>
            </a:r>
          </a:p>
          <a:p>
            <a:endParaRPr lang="en-GB" dirty="0"/>
          </a:p>
          <a:p>
            <a:r>
              <a:rPr lang="en-GB" dirty="0" smtClean="0"/>
              <a:t>To improve confidence in the robustness of optima, sensitivity/Monte Carlo </a:t>
            </a:r>
            <a:r>
              <a:rPr lang="en-GB" dirty="0" err="1" smtClean="0"/>
              <a:t>etc</a:t>
            </a:r>
            <a:r>
              <a:rPr lang="en-GB" dirty="0" smtClean="0"/>
              <a:t> analysis can be used, but these </a:t>
            </a:r>
            <a:r>
              <a:rPr lang="en-GB" dirty="0" smtClean="0"/>
              <a:t>often on </a:t>
            </a:r>
            <a:r>
              <a:rPr lang="en-GB" dirty="0" smtClean="0"/>
              <a:t>subjectively assumed </a:t>
            </a:r>
            <a:r>
              <a:rPr lang="en-GB" dirty="0" smtClean="0"/>
              <a:t>distributions.</a:t>
            </a:r>
            <a:endParaRPr lang="en-GB" dirty="0" smtClean="0"/>
          </a:p>
          <a:p>
            <a:endParaRPr lang="en-GB" dirty="0" smtClean="0"/>
          </a:p>
          <a:p>
            <a:r>
              <a:rPr lang="en-GB" dirty="0"/>
              <a:t>It is often not known if there are several ‘local’ </a:t>
            </a:r>
            <a:r>
              <a:rPr lang="en-GB" dirty="0" smtClean="0"/>
              <a:t>optima, or certain that  the best has been found.</a:t>
            </a:r>
          </a:p>
          <a:p>
            <a:endParaRPr lang="en-GB" dirty="0"/>
          </a:p>
          <a:p>
            <a:r>
              <a:rPr lang="en-GB" dirty="0"/>
              <a:t>Marginal improvements in </a:t>
            </a:r>
            <a:r>
              <a:rPr lang="en-GB" dirty="0" smtClean="0"/>
              <a:t>the objective </a:t>
            </a:r>
            <a:r>
              <a:rPr lang="en-GB" dirty="0"/>
              <a:t>function often rapidly decrease with more </a:t>
            </a:r>
            <a:r>
              <a:rPr lang="en-GB" dirty="0" smtClean="0"/>
              <a:t>optimisation model evaluations.</a:t>
            </a:r>
            <a:endParaRPr lang="en-GB" dirty="0"/>
          </a:p>
          <a:p>
            <a:endParaRPr lang="en-GB" dirty="0" smtClean="0"/>
          </a:p>
          <a:p>
            <a:r>
              <a:rPr lang="en-GB" dirty="0" smtClean="0"/>
              <a:t>Sharp optima  are </a:t>
            </a:r>
            <a:r>
              <a:rPr lang="en-GB" dirty="0" smtClean="0"/>
              <a:t>almost always wrong for SEE systems.</a:t>
            </a:r>
            <a:endParaRPr lang="en-GB" dirty="0" smtClean="0"/>
          </a:p>
          <a:p>
            <a:endParaRPr lang="en-GB" dirty="0"/>
          </a:p>
          <a:p>
            <a:r>
              <a:rPr lang="en-GB" dirty="0" smtClean="0"/>
              <a:t>Optima are usually broad allowing decisions to take account of factors and criteria not included, not reliable or not quantifiable in simulation or optimisation </a:t>
            </a:r>
            <a:r>
              <a:rPr lang="en-GB" dirty="0" smtClean="0"/>
              <a:t>modelling.</a:t>
            </a:r>
            <a:endParaRPr lang="en-GB" dirty="0" smtClean="0"/>
          </a:p>
          <a:p>
            <a:endParaRPr lang="en-GB" dirty="0" smtClean="0"/>
          </a:p>
          <a:p>
            <a:pPr>
              <a:lnSpc>
                <a:spcPct val="90000"/>
              </a:lnSpc>
            </a:pPr>
            <a:r>
              <a:rPr lang="en-GB" dirty="0" smtClean="0"/>
              <a:t>Measures </a:t>
            </a:r>
            <a:r>
              <a:rPr lang="en-GB" dirty="0"/>
              <a:t>appearing in optimum configuration may appear, disappear, reappear depending on constraints such as emission limit.</a:t>
            </a:r>
          </a:p>
          <a:p>
            <a:pPr eaLnBrk="1" hangingPunct="1">
              <a:buFontTx/>
              <a:buNone/>
            </a:pPr>
            <a:endParaRPr lang="en-GB" dirty="0" smtClean="0"/>
          </a:p>
          <a:p>
            <a:pPr eaLnBrk="1" hangingPunct="1">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xfrm>
            <a:off x="8460432" y="6453336"/>
            <a:ext cx="683568" cy="404664"/>
          </a:xfrm>
          <a:prstGeom prst="rect">
            <a:avLst/>
          </a:prstGeom>
          <a:noFill/>
          <a:ln>
            <a:miter lim="800000"/>
            <a:headEnd/>
            <a:tailEnd/>
          </a:ln>
        </p:spPr>
        <p:txBody>
          <a:bodyPr/>
          <a:lstStyle/>
          <a:p>
            <a:fld id="{EA4B7CB1-E9C6-4C38-9438-FC3F8CA10990}" type="slidenum">
              <a:rPr lang="en-GB"/>
              <a:pPr/>
              <a:t>6</a:t>
            </a:fld>
            <a:endParaRPr lang="en-GB"/>
          </a:p>
        </p:txBody>
      </p:sp>
    </p:spTree>
    <p:extLst>
      <p:ext uri="{BB962C8B-B14F-4D97-AF65-F5344CB8AC3E}">
        <p14:creationId xmlns:p14="http://schemas.microsoft.com/office/powerpoint/2010/main" val="1139543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OPTIMISATION: SOFTWARE AND HARDWARE</a:t>
            </a:r>
            <a:endParaRPr lang="en-GB" sz="1400" dirty="0" smtClean="0"/>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dirty="0" smtClean="0"/>
              <a:t>Any programming language can be used for simulation and optimisation.</a:t>
            </a:r>
          </a:p>
          <a:p>
            <a:pPr>
              <a:buNone/>
            </a:pPr>
            <a:endParaRPr lang="en-GB" dirty="0" smtClean="0"/>
          </a:p>
          <a:p>
            <a:pPr>
              <a:buNone/>
            </a:pPr>
            <a:r>
              <a:rPr lang="en-GB" dirty="0" smtClean="0"/>
              <a:t>Common software: Excel/VBA, </a:t>
            </a:r>
            <a:r>
              <a:rPr lang="en-GB" dirty="0" err="1" smtClean="0"/>
              <a:t>Matlab</a:t>
            </a:r>
            <a:r>
              <a:rPr lang="en-GB" dirty="0" smtClean="0"/>
              <a:t>, GAMS, FORTRAN, Python etc. can all be used to build simulation models. These can generally be used together directly or via some standard exchange format such as  Excel.</a:t>
            </a:r>
          </a:p>
          <a:p>
            <a:pPr>
              <a:buNone/>
            </a:pPr>
            <a:r>
              <a:rPr lang="en-GB" dirty="0" smtClean="0"/>
              <a:t> </a:t>
            </a:r>
          </a:p>
          <a:p>
            <a:pPr>
              <a:buNone/>
            </a:pPr>
            <a:r>
              <a:rPr lang="en-GB" dirty="0"/>
              <a:t>Most </a:t>
            </a:r>
            <a:r>
              <a:rPr lang="en-GB" dirty="0" smtClean="0"/>
              <a:t>common software has optimisation programmes </a:t>
            </a:r>
            <a:r>
              <a:rPr lang="en-GB" dirty="0"/>
              <a:t>that will address standard optimisation </a:t>
            </a:r>
            <a:r>
              <a:rPr lang="en-GB" dirty="0" smtClean="0"/>
              <a:t>problems; some is free (</a:t>
            </a:r>
            <a:r>
              <a:rPr lang="en-GB" dirty="0"/>
              <a:t>e.g. Excel, </a:t>
            </a:r>
            <a:r>
              <a:rPr lang="en-GB" dirty="0" err="1"/>
              <a:t>Matlab</a:t>
            </a:r>
            <a:r>
              <a:rPr lang="en-GB" dirty="0" smtClean="0"/>
              <a:t>), some is commercial, though there may already be a site licence.</a:t>
            </a:r>
          </a:p>
          <a:p>
            <a:pPr>
              <a:buNone/>
            </a:pPr>
            <a:endParaRPr lang="en-GB" dirty="0"/>
          </a:p>
          <a:p>
            <a:pPr>
              <a:buNone/>
            </a:pPr>
            <a:r>
              <a:rPr lang="en-GB" dirty="0" smtClean="0"/>
              <a:t>Multiple optimisation methods can be applied to many problems.</a:t>
            </a:r>
            <a:endParaRPr lang="en-GB" dirty="0"/>
          </a:p>
          <a:p>
            <a:pPr>
              <a:buNone/>
            </a:pPr>
            <a:endParaRPr lang="en-GB" dirty="0" smtClean="0"/>
          </a:p>
          <a:p>
            <a:pPr>
              <a:buNone/>
            </a:pPr>
            <a:r>
              <a:rPr lang="en-GB" dirty="0" smtClean="0"/>
              <a:t>Some software requires programming skills, some (like Excel optimisation packages) do not.</a:t>
            </a:r>
          </a:p>
          <a:p>
            <a:pPr>
              <a:buNone/>
            </a:pPr>
            <a:endParaRPr lang="en-GB" dirty="0" smtClean="0"/>
          </a:p>
          <a:p>
            <a:pPr>
              <a:buNone/>
            </a:pPr>
            <a:r>
              <a:rPr lang="en-GB" dirty="0" smtClean="0"/>
              <a:t>Sometimes it is possible to use a pre-existing simulation model and apply separate optimisation software to it.</a:t>
            </a:r>
          </a:p>
          <a:p>
            <a:pPr eaLnBrk="1" hangingPunct="1">
              <a:buFontTx/>
              <a:buNone/>
            </a:pPr>
            <a:endParaRPr lang="en-GB" dirty="0"/>
          </a:p>
          <a:p>
            <a:pPr>
              <a:buNone/>
            </a:pPr>
            <a:r>
              <a:rPr lang="en-GB" dirty="0" smtClean="0"/>
              <a:t>If you want others to use or access your </a:t>
            </a:r>
            <a:r>
              <a:rPr lang="en-GB" dirty="0" smtClean="0"/>
              <a:t>model, </a:t>
            </a:r>
            <a:r>
              <a:rPr lang="en-GB" dirty="0" smtClean="0"/>
              <a:t>bear </a:t>
            </a:r>
            <a:r>
              <a:rPr lang="en-GB" dirty="0"/>
              <a:t>in mind, :</a:t>
            </a:r>
            <a:endParaRPr lang="en-GB" dirty="0" smtClean="0"/>
          </a:p>
          <a:p>
            <a:r>
              <a:rPr lang="en-GB" dirty="0" smtClean="0"/>
              <a:t>the most common installed and used software is Microsoft Office and that Mac versions may not have all the features of Window versions, though emulation can be used.</a:t>
            </a:r>
          </a:p>
          <a:p>
            <a:r>
              <a:rPr lang="en-GB" dirty="0" smtClean="0"/>
              <a:t>the memory and speed limitations of typical PCs</a:t>
            </a:r>
          </a:p>
          <a:p>
            <a:pPr eaLnBrk="1" hangingPunct="1">
              <a:buFontTx/>
              <a:buNone/>
            </a:pPr>
            <a:endParaRPr lang="en-GB" dirty="0" smtClean="0"/>
          </a:p>
          <a:p>
            <a:pPr eaLnBrk="1" hangingPunct="1">
              <a:buFontTx/>
              <a:buNone/>
            </a:pPr>
            <a:endParaRPr lang="en-GB" dirty="0" smtClean="0"/>
          </a:p>
          <a:p>
            <a:pPr eaLnBrk="1" hangingPunct="1">
              <a:lnSpc>
                <a:spcPct val="90000"/>
              </a:lnSpc>
              <a:buFontTx/>
              <a:buNone/>
            </a:pPr>
            <a:endParaRPr lang="en-GB" dirty="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xfrm>
            <a:off x="8460432" y="6525344"/>
            <a:ext cx="683568" cy="332656"/>
          </a:xfrm>
          <a:prstGeom prst="rect">
            <a:avLst/>
          </a:prstGeom>
          <a:noFill/>
          <a:ln>
            <a:miter lim="800000"/>
            <a:headEnd/>
            <a:tailEnd/>
          </a:ln>
        </p:spPr>
        <p:txBody>
          <a:bodyPr/>
          <a:lstStyle/>
          <a:p>
            <a:fld id="{EA4B7CB1-E9C6-4C38-9438-FC3F8CA10990}" type="slidenum">
              <a:rPr lang="en-GB"/>
              <a:pPr/>
              <a:t>7</a:t>
            </a:fld>
            <a:endParaRPr lang="en-GB" dirty="0"/>
          </a:p>
        </p:txBody>
      </p:sp>
    </p:spTree>
    <p:extLst>
      <p:ext uri="{BB962C8B-B14F-4D97-AF65-F5344CB8AC3E}">
        <p14:creationId xmlns:p14="http://schemas.microsoft.com/office/powerpoint/2010/main" val="647108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OPTIMISATION: SOFTWARE</a:t>
            </a:r>
            <a:endParaRPr lang="en-GB" sz="1400" dirty="0" smtClean="0"/>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pPr>
              <a:buNone/>
            </a:pPr>
            <a:r>
              <a:rPr lang="en-GB" dirty="0" smtClean="0"/>
              <a:t>A small selection of optimisation software. Some of it can operate in several </a:t>
            </a:r>
            <a:r>
              <a:rPr lang="en-GB" dirty="0" smtClean="0"/>
              <a:t>computer/operating system environments </a:t>
            </a:r>
            <a:r>
              <a:rPr lang="en-GB" dirty="0" smtClean="0"/>
              <a:t>(</a:t>
            </a:r>
            <a:r>
              <a:rPr lang="en-GB" dirty="0" smtClean="0"/>
              <a:t>Excel</a:t>
            </a:r>
            <a:r>
              <a:rPr lang="en-GB" dirty="0" smtClean="0"/>
              <a:t>, </a:t>
            </a:r>
            <a:r>
              <a:rPr lang="en-GB" dirty="0" err="1" smtClean="0"/>
              <a:t>Matlab</a:t>
            </a:r>
            <a:r>
              <a:rPr lang="en-GB" dirty="0" smtClean="0"/>
              <a:t> etc.) and some may be incorporated into user written programmes.</a:t>
            </a:r>
          </a:p>
          <a:p>
            <a:pPr>
              <a:buNone/>
            </a:pPr>
            <a:endParaRPr lang="en-GB" dirty="0" smtClean="0"/>
          </a:p>
          <a:p>
            <a:pPr>
              <a:lnSpc>
                <a:spcPct val="90000"/>
              </a:lnSpc>
              <a:buNone/>
            </a:pPr>
            <a:r>
              <a:rPr lang="en-GB" b="1" dirty="0"/>
              <a:t>General</a:t>
            </a:r>
          </a:p>
          <a:p>
            <a:pPr>
              <a:lnSpc>
                <a:spcPct val="90000"/>
              </a:lnSpc>
              <a:buNone/>
            </a:pPr>
            <a:r>
              <a:rPr lang="en-GB" dirty="0">
                <a:hlinkClick r:id="rId3"/>
              </a:rPr>
              <a:t>http://en.wikipedia.org/wiki/List_of_optimization_software</a:t>
            </a:r>
            <a:r>
              <a:rPr lang="en-GB" dirty="0"/>
              <a:t> </a:t>
            </a:r>
          </a:p>
          <a:p>
            <a:pPr>
              <a:lnSpc>
                <a:spcPct val="90000"/>
              </a:lnSpc>
              <a:buNone/>
            </a:pPr>
            <a:r>
              <a:rPr lang="en-GB" dirty="0">
                <a:hlinkClick r:id="rId4"/>
              </a:rPr>
              <a:t>http://www.mat.univie.ac.at/~neum/glopt/software_g.html</a:t>
            </a:r>
            <a:r>
              <a:rPr lang="en-GB" dirty="0"/>
              <a:t> </a:t>
            </a:r>
          </a:p>
          <a:p>
            <a:pPr>
              <a:buNone/>
            </a:pPr>
            <a:endParaRPr lang="en-GB" dirty="0" smtClean="0"/>
          </a:p>
          <a:p>
            <a:pPr>
              <a:buNone/>
            </a:pPr>
            <a:r>
              <a:rPr lang="en-GB" b="1" dirty="0"/>
              <a:t>Excel</a:t>
            </a:r>
            <a:r>
              <a:rPr lang="en-GB" dirty="0" smtClean="0"/>
              <a:t>: </a:t>
            </a:r>
          </a:p>
          <a:p>
            <a:r>
              <a:rPr lang="en-GB" dirty="0" smtClean="0"/>
              <a:t>Free with Excel: Solver useful for small problems</a:t>
            </a:r>
          </a:p>
          <a:p>
            <a:r>
              <a:rPr lang="en-GB" dirty="0" smtClean="0"/>
              <a:t>Commercial: Frontline </a:t>
            </a:r>
            <a:r>
              <a:rPr lang="en-GB" dirty="0">
                <a:hlinkClick r:id="rId5"/>
              </a:rPr>
              <a:t>http://www.solver.com</a:t>
            </a:r>
            <a:r>
              <a:rPr lang="en-GB" dirty="0" smtClean="0">
                <a:hlinkClick r:id="rId5"/>
              </a:rPr>
              <a:t>/</a:t>
            </a:r>
            <a:r>
              <a:rPr lang="en-GB" dirty="0" smtClean="0"/>
              <a:t> </a:t>
            </a:r>
          </a:p>
          <a:p>
            <a:pPr eaLnBrk="1" hangingPunct="1">
              <a:buFontTx/>
              <a:buNone/>
            </a:pPr>
            <a:endParaRPr lang="en-GB" dirty="0" smtClean="0"/>
          </a:p>
          <a:p>
            <a:pPr eaLnBrk="1" hangingPunct="1">
              <a:lnSpc>
                <a:spcPct val="90000"/>
              </a:lnSpc>
              <a:buFontTx/>
              <a:buNone/>
            </a:pPr>
            <a:r>
              <a:rPr lang="en-GB" b="1" dirty="0" err="1" smtClean="0"/>
              <a:t>Matlab</a:t>
            </a:r>
            <a:endParaRPr lang="en-GB" b="1" dirty="0" smtClean="0"/>
          </a:p>
          <a:p>
            <a:pPr>
              <a:lnSpc>
                <a:spcPct val="90000"/>
              </a:lnSpc>
            </a:pPr>
            <a:r>
              <a:rPr lang="en-GB" dirty="0" smtClean="0">
                <a:hlinkClick r:id="rId6"/>
              </a:rPr>
              <a:t>http</a:t>
            </a:r>
            <a:r>
              <a:rPr lang="en-GB" dirty="0">
                <a:hlinkClick r:id="rId6"/>
              </a:rPr>
              <a:t>://</a:t>
            </a:r>
            <a:r>
              <a:rPr lang="en-GB" dirty="0" smtClean="0">
                <a:hlinkClick r:id="rId6"/>
              </a:rPr>
              <a:t>www.mathtools.net/MATLAB/Optimization/index.html</a:t>
            </a:r>
            <a:r>
              <a:rPr lang="en-GB" dirty="0" smtClean="0"/>
              <a:t> </a:t>
            </a:r>
            <a:endParaRPr lang="en-GB" dirty="0"/>
          </a:p>
          <a:p>
            <a:pPr>
              <a:lnSpc>
                <a:spcPct val="90000"/>
              </a:lnSpc>
            </a:pPr>
            <a:r>
              <a:rPr lang="en-GB" dirty="0" smtClean="0"/>
              <a:t>Commercial: </a:t>
            </a:r>
            <a:r>
              <a:rPr lang="en-GB" dirty="0" smtClean="0">
                <a:hlinkClick r:id="rId7"/>
              </a:rPr>
              <a:t>http</a:t>
            </a:r>
            <a:r>
              <a:rPr lang="en-GB" dirty="0">
                <a:hlinkClick r:id="rId7"/>
              </a:rPr>
              <a:t>://www.mathworks.com/products/optimization</a:t>
            </a:r>
            <a:r>
              <a:rPr lang="en-GB" dirty="0" smtClean="0">
                <a:hlinkClick r:id="rId7"/>
              </a:rPr>
              <a:t>/</a:t>
            </a:r>
            <a:r>
              <a:rPr lang="en-GB" dirty="0" smtClean="0"/>
              <a:t> </a:t>
            </a:r>
          </a:p>
          <a:p>
            <a:pPr eaLnBrk="1" hangingPunct="1">
              <a:lnSpc>
                <a:spcPct val="90000"/>
              </a:lnSpc>
              <a:buFontTx/>
              <a:buNone/>
            </a:pPr>
            <a:endParaRPr lang="en-GB" b="1" dirty="0"/>
          </a:p>
          <a:p>
            <a:pPr eaLnBrk="1" hangingPunct="1">
              <a:lnSpc>
                <a:spcPct val="90000"/>
              </a:lnSpc>
              <a:buFontTx/>
              <a:buNone/>
            </a:pPr>
            <a:r>
              <a:rPr lang="en-GB" b="1" dirty="0" smtClean="0"/>
              <a:t>GAMS</a:t>
            </a:r>
          </a:p>
          <a:p>
            <a:r>
              <a:rPr lang="en-GB" dirty="0" smtClean="0"/>
              <a:t>Commercial</a:t>
            </a:r>
            <a:r>
              <a:rPr lang="en-GB" dirty="0"/>
              <a:t>: </a:t>
            </a:r>
            <a:r>
              <a:rPr lang="en-GB" dirty="0">
                <a:hlinkClick r:id="rId8"/>
              </a:rPr>
              <a:t>http://www.gams.com</a:t>
            </a:r>
            <a:r>
              <a:rPr lang="en-GB" dirty="0" smtClean="0">
                <a:hlinkClick r:id="rId8"/>
              </a:rPr>
              <a:t>/</a:t>
            </a:r>
            <a:r>
              <a:rPr lang="en-GB" dirty="0" smtClean="0"/>
              <a:t> </a:t>
            </a:r>
            <a:endParaRPr lang="en-GB" b="1" dirty="0"/>
          </a:p>
          <a:p>
            <a:pPr eaLnBrk="1" hangingPunct="1">
              <a:lnSpc>
                <a:spcPct val="90000"/>
              </a:lnSpc>
              <a:buFontTx/>
              <a:buNone/>
            </a:pPr>
            <a:endParaRPr lang="en-GB" b="1" dirty="0" smtClean="0"/>
          </a:p>
          <a:p>
            <a:pPr eaLnBrk="1" hangingPunct="1">
              <a:lnSpc>
                <a:spcPct val="90000"/>
              </a:lnSpc>
              <a:buFontTx/>
              <a:buNone/>
            </a:pPr>
            <a:r>
              <a:rPr lang="en-GB" b="1" dirty="0" smtClean="0"/>
              <a:t>Commercial</a:t>
            </a:r>
          </a:p>
          <a:p>
            <a:pPr>
              <a:lnSpc>
                <a:spcPct val="90000"/>
              </a:lnSpc>
              <a:buNone/>
            </a:pPr>
            <a:r>
              <a:rPr lang="en-GB" dirty="0">
                <a:hlinkClick r:id="rId9"/>
              </a:rPr>
              <a:t>http://www.lindo.com</a:t>
            </a:r>
            <a:r>
              <a:rPr lang="en-GB" dirty="0" smtClean="0">
                <a:hlinkClick r:id="rId9"/>
              </a:rPr>
              <a:t>/</a:t>
            </a:r>
            <a:endParaRPr lang="en-GB" dirty="0"/>
          </a:p>
          <a:p>
            <a:pPr>
              <a:lnSpc>
                <a:spcPct val="90000"/>
              </a:lnSpc>
              <a:buNone/>
            </a:pPr>
            <a:r>
              <a:rPr lang="en-GB" dirty="0">
                <a:hlinkClick r:id="rId10"/>
              </a:rPr>
              <a:t>http://</a:t>
            </a:r>
            <a:r>
              <a:rPr lang="en-GB" dirty="0" smtClean="0">
                <a:hlinkClick r:id="rId10"/>
              </a:rPr>
              <a:t>www.fico.com/en/Products/DMTools/Pages/FICO-Xpress-Optimization-Suite.aspx</a:t>
            </a:r>
            <a:endParaRPr lang="en-GB" dirty="0" smtClean="0"/>
          </a:p>
          <a:p>
            <a:pPr>
              <a:lnSpc>
                <a:spcPct val="90000"/>
              </a:lnSpc>
              <a:buNone/>
            </a:pPr>
            <a:r>
              <a:rPr lang="en-GB" dirty="0">
                <a:hlinkClick r:id="rId11"/>
              </a:rPr>
              <a:t>http://www.mosek.com</a:t>
            </a:r>
            <a:r>
              <a:rPr lang="en-GB" dirty="0" smtClean="0">
                <a:hlinkClick r:id="rId11"/>
              </a:rPr>
              <a:t>/</a:t>
            </a:r>
            <a:endParaRPr lang="en-GB" dirty="0" smtClean="0"/>
          </a:p>
          <a:p>
            <a:pPr>
              <a:lnSpc>
                <a:spcPct val="90000"/>
              </a:lnSpc>
              <a:buNone/>
            </a:pPr>
            <a:r>
              <a:rPr lang="en-GB" dirty="0" smtClean="0"/>
              <a:t>g </a:t>
            </a:r>
            <a:endParaRPr lang="en-GB" dirty="0" smtClean="0"/>
          </a:p>
        </p:txBody>
      </p:sp>
      <p:sp>
        <p:nvSpPr>
          <p:cNvPr id="36868" name="Slide Number Placeholder 3"/>
          <p:cNvSpPr>
            <a:spLocks noGrp="1"/>
          </p:cNvSpPr>
          <p:nvPr>
            <p:ph type="sldNum" sz="quarter" idx="12"/>
          </p:nvPr>
        </p:nvSpPr>
        <p:spPr bwMode="auto">
          <a:xfrm>
            <a:off x="8460432" y="6525344"/>
            <a:ext cx="683568" cy="332656"/>
          </a:xfrm>
          <a:prstGeom prst="rect">
            <a:avLst/>
          </a:prstGeom>
          <a:noFill/>
          <a:ln>
            <a:miter lim="800000"/>
            <a:headEnd/>
            <a:tailEnd/>
          </a:ln>
        </p:spPr>
        <p:txBody>
          <a:bodyPr/>
          <a:lstStyle/>
          <a:p>
            <a:fld id="{EA4B7CB1-E9C6-4C38-9438-FC3F8CA10990}" type="slidenum">
              <a:rPr lang="en-GB"/>
              <a:pPr/>
              <a:t>8</a:t>
            </a:fld>
            <a:endParaRPr lang="en-GB" dirty="0"/>
          </a:p>
        </p:txBody>
      </p:sp>
    </p:spTree>
    <p:extLst>
      <p:ext uri="{BB962C8B-B14F-4D97-AF65-F5344CB8AC3E}">
        <p14:creationId xmlns:p14="http://schemas.microsoft.com/office/powerpoint/2010/main" val="3912773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395288" y="620713"/>
            <a:ext cx="8229600" cy="6651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1400" b="1" dirty="0" smtClean="0"/>
              <a:t>SOME EXAMPLES</a:t>
            </a:r>
            <a:endParaRPr lang="en-GB" sz="1400" dirty="0" smtClean="0"/>
          </a:p>
        </p:txBody>
      </p:sp>
      <p:sp>
        <p:nvSpPr>
          <p:cNvPr id="36867" name="Rectangle 7"/>
          <p:cNvSpPr>
            <a:spLocks noGrp="1" noChangeArrowheads="1"/>
          </p:cNvSpPr>
          <p:nvPr>
            <p:ph idx="1"/>
          </p:nvPr>
        </p:nvSpPr>
        <p:spPr bwMode="auto">
          <a:xfrm>
            <a:off x="571500" y="1071563"/>
            <a:ext cx="8229600" cy="469741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mj-lt"/>
              <a:buAutoNum type="arabicPeriod"/>
            </a:pPr>
            <a:endParaRPr lang="en-GB" dirty="0" smtClean="0"/>
          </a:p>
          <a:p>
            <a:pPr marL="0" indent="0" eaLnBrk="1" hangingPunct="1">
              <a:buNone/>
            </a:pPr>
            <a:r>
              <a:rPr lang="en-GB" b="1" dirty="0" smtClean="0"/>
              <a:t>Examples in bold included in </a:t>
            </a:r>
            <a:r>
              <a:rPr lang="en-GB" b="1" dirty="0" smtClean="0"/>
              <a:t>presentation</a:t>
            </a:r>
            <a:r>
              <a:rPr lang="en-GB" b="1" dirty="0" smtClean="0"/>
              <a:t>.</a:t>
            </a:r>
          </a:p>
          <a:p>
            <a:pPr marL="0" indent="0" eaLnBrk="1" hangingPunct="1">
              <a:buNone/>
            </a:pPr>
            <a:endParaRPr lang="en-GB" b="1" dirty="0" smtClean="0"/>
          </a:p>
          <a:p>
            <a:pPr marL="400050" indent="-400050" eaLnBrk="1" hangingPunct="1">
              <a:buFont typeface="+mj-lt"/>
              <a:buAutoNum type="arabicPeriod"/>
            </a:pPr>
            <a:r>
              <a:rPr lang="en-GB" b="1" dirty="0" smtClean="0"/>
              <a:t>Demand </a:t>
            </a:r>
            <a:r>
              <a:rPr lang="en-GB" b="1" dirty="0" err="1" smtClean="0"/>
              <a:t>vs</a:t>
            </a:r>
            <a:r>
              <a:rPr lang="en-GB" b="1" dirty="0" smtClean="0"/>
              <a:t> supply marginal cost curve</a:t>
            </a:r>
          </a:p>
          <a:p>
            <a:pPr marL="400050" indent="-400050" eaLnBrk="1" hangingPunct="1">
              <a:buFont typeface="+mj-lt"/>
              <a:buAutoNum type="arabicPeriod"/>
            </a:pPr>
            <a:r>
              <a:rPr lang="en-GB" b="1" dirty="0" smtClean="0"/>
              <a:t>Building</a:t>
            </a:r>
          </a:p>
          <a:p>
            <a:pPr marL="400050" indent="-400050">
              <a:buFont typeface="+mj-lt"/>
              <a:buAutoNum type="arabicPeriod"/>
            </a:pPr>
            <a:r>
              <a:rPr lang="en-GB" dirty="0"/>
              <a:t>Ship </a:t>
            </a:r>
            <a:r>
              <a:rPr lang="en-GB" dirty="0" smtClean="0"/>
              <a:t>speed</a:t>
            </a:r>
            <a:endParaRPr lang="en-GB" dirty="0"/>
          </a:p>
          <a:p>
            <a:pPr marL="400050" indent="-400050">
              <a:buFont typeface="+mj-lt"/>
              <a:buAutoNum type="arabicPeriod"/>
            </a:pPr>
            <a:r>
              <a:rPr lang="en-GB" dirty="0" smtClean="0"/>
              <a:t>Shipping </a:t>
            </a:r>
            <a:r>
              <a:rPr lang="en-GB" dirty="0"/>
              <a:t>network</a:t>
            </a:r>
          </a:p>
          <a:p>
            <a:pPr marL="400050" indent="-400050">
              <a:buFont typeface="+mj-lt"/>
              <a:buAutoNum type="arabicPeriod"/>
            </a:pPr>
            <a:r>
              <a:rPr lang="en-GB" dirty="0" smtClean="0"/>
              <a:t>National energy system</a:t>
            </a:r>
          </a:p>
          <a:p>
            <a:pPr marL="800100" lvl="1" indent="-400050"/>
            <a:r>
              <a:rPr lang="en-GB" dirty="0" smtClean="0"/>
              <a:t>MARKAL</a:t>
            </a:r>
          </a:p>
          <a:p>
            <a:pPr marL="800100" lvl="1" indent="-400050"/>
            <a:r>
              <a:rPr lang="en-GB" b="1" dirty="0" err="1" smtClean="0"/>
              <a:t>SEE_Opt</a:t>
            </a:r>
            <a:endParaRPr lang="en-GB" b="1" dirty="0" smtClean="0"/>
          </a:p>
          <a:p>
            <a:pPr marL="400050" indent="-400050" eaLnBrk="1" hangingPunct="1">
              <a:buFont typeface="+mj-lt"/>
              <a:buAutoNum type="arabicPeriod"/>
            </a:pPr>
            <a:r>
              <a:rPr lang="en-GB" b="1" dirty="0" smtClean="0"/>
              <a:t>Trade</a:t>
            </a:r>
          </a:p>
          <a:p>
            <a:pPr marL="400050" indent="-400050" eaLnBrk="1" hangingPunct="1">
              <a:buFont typeface="+mj-lt"/>
              <a:buAutoNum type="arabicPeriod"/>
            </a:pPr>
            <a:r>
              <a:rPr lang="en-GB" b="1" dirty="0" smtClean="0"/>
              <a:t>Energy security</a:t>
            </a:r>
          </a:p>
          <a:p>
            <a:pPr marL="400050" indent="-400050">
              <a:buFont typeface="+mj-lt"/>
              <a:buAutoNum type="arabicPeriod"/>
            </a:pPr>
            <a:r>
              <a:rPr lang="en-GB" b="1" dirty="0"/>
              <a:t>Electricity </a:t>
            </a:r>
            <a:r>
              <a:rPr lang="en-GB" b="1" dirty="0" smtClean="0"/>
              <a:t>systems</a:t>
            </a:r>
          </a:p>
          <a:p>
            <a:pPr marL="800100" lvl="1" indent="-400050"/>
            <a:r>
              <a:rPr lang="en-GB" b="1" dirty="0" smtClean="0"/>
              <a:t>Configuration</a:t>
            </a:r>
          </a:p>
          <a:p>
            <a:pPr marL="800100" lvl="1" indent="-400050"/>
            <a:r>
              <a:rPr lang="en-GB" b="1" dirty="0" smtClean="0"/>
              <a:t>Dynamic management</a:t>
            </a:r>
            <a:endParaRPr lang="en-GB" b="1" dirty="0"/>
          </a:p>
          <a:p>
            <a:pPr marL="400050" indent="-400050">
              <a:buFont typeface="+mj-lt"/>
              <a:buAutoNum type="arabicPeriod"/>
            </a:pPr>
            <a:r>
              <a:rPr lang="en-GB" b="1" dirty="0" smtClean="0"/>
              <a:t>Transport</a:t>
            </a:r>
            <a:r>
              <a:rPr lang="en-GB" b="1" dirty="0"/>
              <a:t>. Air pollution control</a:t>
            </a:r>
          </a:p>
          <a:p>
            <a:pPr marL="400050" indent="-400050" eaLnBrk="1" hangingPunct="1">
              <a:buFont typeface="+mj-lt"/>
              <a:buAutoNum type="arabicPeriod"/>
            </a:pPr>
            <a:r>
              <a:rPr lang="en-GB" dirty="0" smtClean="0"/>
              <a:t>Challenging </a:t>
            </a:r>
            <a:r>
              <a:rPr lang="en-GB" dirty="0" smtClean="0"/>
              <a:t>problems</a:t>
            </a:r>
          </a:p>
          <a:p>
            <a:pPr marL="800100" lvl="1" indent="-400050"/>
            <a:r>
              <a:rPr lang="en-GB" dirty="0" smtClean="0"/>
              <a:t>Energy space time modelling</a:t>
            </a:r>
          </a:p>
          <a:p>
            <a:pPr marL="800100" lvl="1" indent="-400050"/>
            <a:r>
              <a:rPr lang="en-GB" dirty="0" smtClean="0"/>
              <a:t>Dynamic </a:t>
            </a:r>
            <a:r>
              <a:rPr lang="en-GB" dirty="0" smtClean="0"/>
              <a:t>transport network</a:t>
            </a:r>
            <a:endParaRPr lang="en-GB" dirty="0"/>
          </a:p>
          <a:p>
            <a:pPr marL="800100" lvl="1" indent="-400050"/>
            <a:r>
              <a:rPr lang="en-GB" dirty="0" smtClean="0"/>
              <a:t>Multi agent ‘emergent’ optimal control of energy systems</a:t>
            </a:r>
          </a:p>
          <a:p>
            <a:pPr eaLnBrk="1" hangingPunct="1">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p:txBody>
      </p:sp>
      <p:sp>
        <p:nvSpPr>
          <p:cNvPr id="36868" name="Slide Number Placeholder 3"/>
          <p:cNvSpPr>
            <a:spLocks noGrp="1"/>
          </p:cNvSpPr>
          <p:nvPr>
            <p:ph type="sldNum" sz="quarter" idx="12"/>
          </p:nvPr>
        </p:nvSpPr>
        <p:spPr bwMode="auto">
          <a:xfrm>
            <a:off x="8460432" y="6525344"/>
            <a:ext cx="683568" cy="332656"/>
          </a:xfrm>
          <a:prstGeom prst="rect">
            <a:avLst/>
          </a:prstGeom>
          <a:noFill/>
          <a:ln>
            <a:miter lim="800000"/>
            <a:headEnd/>
            <a:tailEnd/>
          </a:ln>
        </p:spPr>
        <p:txBody>
          <a:bodyPr/>
          <a:lstStyle/>
          <a:p>
            <a:fld id="{EA4B7CB1-E9C6-4C38-9438-FC3F8CA10990}" type="slidenum">
              <a:rPr lang="en-GB"/>
              <a:pPr/>
              <a:t>9</a:t>
            </a:fld>
            <a:endParaRPr lang="en-GB" dirty="0"/>
          </a:p>
        </p:txBody>
      </p:sp>
    </p:spTree>
    <p:extLst>
      <p:ext uri="{BB962C8B-B14F-4D97-AF65-F5344CB8AC3E}">
        <p14:creationId xmlns:p14="http://schemas.microsoft.com/office/powerpoint/2010/main" val="160738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ETemplate">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12112</TotalTime>
  <Words>2653</Words>
  <Application>Microsoft Office PowerPoint</Application>
  <PresentationFormat>On-screen Show (4:3)</PresentationFormat>
  <Paragraphs>437</Paragraphs>
  <Slides>32</Slides>
  <Notes>32</Notes>
  <HiddenSlides>0</HiddenSlides>
  <MMClips>1</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SEETemplate</vt:lpstr>
      <vt:lpstr> Optimization for energy and environment systems technology and policy   - some practical advice and examples  Mark Barrett Mark.Barrett@UCL.ac.uk   November 2010   </vt:lpstr>
      <vt:lpstr>INTRODUCTION</vt:lpstr>
      <vt:lpstr>SYSTEM, MODEL, SIMULATION, OPTIMISATION</vt:lpstr>
      <vt:lpstr>OPTIMISATION: PROBLEM TYPES AND METHODS</vt:lpstr>
      <vt:lpstr>SOME NICE AND NASTY PROBLEMS   </vt:lpstr>
      <vt:lpstr>SOME OBSERVATIONS</vt:lpstr>
      <vt:lpstr>OPTIMISATION: SOFTWARE AND HARDWARE</vt:lpstr>
      <vt:lpstr>OPTIMISATION: SOFTWARE</vt:lpstr>
      <vt:lpstr>SOME EXAMPLES</vt:lpstr>
      <vt:lpstr>MARGINAL COST CURVES</vt:lpstr>
      <vt:lpstr>MARGINAL COST CURVES: cautions and limitations</vt:lpstr>
      <vt:lpstr>NATIONAL SYSTEM </vt:lpstr>
      <vt:lpstr>NATIONAL SYSTEM: cost curves</vt:lpstr>
      <vt:lpstr>NATIONAL SYSTEM: decision variables</vt:lpstr>
      <vt:lpstr>NATIONAL SYSTEM: optimisation animation</vt:lpstr>
      <vt:lpstr>BUILDING</vt:lpstr>
      <vt:lpstr>Individual building optimisation  animation showing effect of different fuel price on optimum</vt:lpstr>
      <vt:lpstr>ELECTRICITY SYSTEM : CONFIGURATION OPTIMISATION</vt:lpstr>
      <vt:lpstr>VarInt : Optimised system : demand and technology details</vt:lpstr>
      <vt:lpstr>VarInt : Optimisation: year graph animated</vt:lpstr>
      <vt:lpstr>ELECTRICITY SYSTEM : DYNAMIC ENERGY MANAGEMENT</vt:lpstr>
      <vt:lpstr>Electricity : animated load management optimisation </vt:lpstr>
      <vt:lpstr>ENERGY SYSTEM SECURITY</vt:lpstr>
      <vt:lpstr>Energy security model - system</vt:lpstr>
      <vt:lpstr>Energy security model – system operation</vt:lpstr>
      <vt:lpstr>Energy security model – optimisation</vt:lpstr>
      <vt:lpstr>ENERGY TRADE</vt:lpstr>
      <vt:lpstr>Trade and security </vt:lpstr>
      <vt:lpstr>SETTING EU EURO VEHICLE AND FUEL STANDARDS</vt:lpstr>
      <vt:lpstr>European Auto Oil Programme modelling and optimisation process</vt:lpstr>
      <vt:lpstr>Overall package ordering and cost</vt:lpstr>
      <vt:lpstr>EU package combinations example   Note packages can appear, disappear and reappear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Development and Energy Security</dc:title>
  <dc:creator>Mark Barrett</dc:creator>
  <cp:lastModifiedBy>Mark</cp:lastModifiedBy>
  <cp:revision>228</cp:revision>
  <dcterms:created xsi:type="dcterms:W3CDTF">2010-02-16T12:07:00Z</dcterms:created>
  <dcterms:modified xsi:type="dcterms:W3CDTF">2012-10-12T16:55:58Z</dcterms:modified>
</cp:coreProperties>
</file>